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67"/>
  </p:notesMasterIdLst>
  <p:handoutMasterIdLst>
    <p:handoutMasterId r:id="rId68"/>
  </p:handoutMasterIdLst>
  <p:sldIdLst>
    <p:sldId id="256" r:id="rId3"/>
    <p:sldId id="408" r:id="rId4"/>
    <p:sldId id="413" r:id="rId5"/>
    <p:sldId id="414" r:id="rId6"/>
    <p:sldId id="357" r:id="rId7"/>
    <p:sldId id="358" r:id="rId8"/>
    <p:sldId id="267" r:id="rId9"/>
    <p:sldId id="268" r:id="rId10"/>
    <p:sldId id="269" r:id="rId11"/>
    <p:sldId id="319" r:id="rId12"/>
    <p:sldId id="270" r:id="rId13"/>
    <p:sldId id="367" r:id="rId14"/>
    <p:sldId id="272" r:id="rId15"/>
    <p:sldId id="368" r:id="rId16"/>
    <p:sldId id="271" r:id="rId17"/>
    <p:sldId id="320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321" r:id="rId35"/>
    <p:sldId id="290" r:id="rId36"/>
    <p:sldId id="292" r:id="rId37"/>
    <p:sldId id="293" r:id="rId38"/>
    <p:sldId id="294" r:id="rId39"/>
    <p:sldId id="295" r:id="rId40"/>
    <p:sldId id="296" r:id="rId41"/>
    <p:sldId id="369" r:id="rId42"/>
    <p:sldId id="370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42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</p:sldIdLst>
  <p:sldSz cx="12192000" cy="6858000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 autoAdjust="0"/>
  </p:normalViewPr>
  <p:slideViewPr>
    <p:cSldViewPr snapToGrid="0">
      <p:cViewPr>
        <p:scale>
          <a:sx n="60" d="100"/>
          <a:sy n="60" d="100"/>
        </p:scale>
        <p:origin x="-1698" y="-7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120" y="5006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3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5"/>
          </a:xfrm>
          <a:prstGeom prst="rect">
            <a:avLst/>
          </a:prstGeom>
        </p:spPr>
        <p:txBody>
          <a:bodyPr vert="horz" lIns="92297" tIns="46148" rIns="92297" bIns="46148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5"/>
          </a:xfrm>
          <a:prstGeom prst="rect">
            <a:avLst/>
          </a:prstGeom>
        </p:spPr>
        <p:txBody>
          <a:bodyPr vert="horz" lIns="92297" tIns="46148" rIns="92297" bIns="46148" rtlCol="0"/>
          <a:lstStyle>
            <a:lvl1pPr algn="r">
              <a:defRPr sz="1200"/>
            </a:lvl1pPr>
          </a:lstStyle>
          <a:p>
            <a:fld id="{34475077-A074-4E8C-B45E-964494945228}" type="datetimeFigureOut">
              <a:rPr lang="en-US"/>
              <a:t>9/22/2014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2971800" cy="466434"/>
          </a:xfrm>
          <a:prstGeom prst="rect">
            <a:avLst/>
          </a:prstGeom>
        </p:spPr>
        <p:txBody>
          <a:bodyPr vert="horz" lIns="92297" tIns="46148" rIns="92297" bIns="46148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8"/>
            <a:ext cx="2971800" cy="466434"/>
          </a:xfrm>
          <a:prstGeom prst="rect">
            <a:avLst/>
          </a:prstGeom>
        </p:spPr>
        <p:txBody>
          <a:bodyPr vert="horz" lIns="92297" tIns="46148" rIns="92297" bIns="46148" rtlCol="0" anchor="b"/>
          <a:lstStyle>
            <a:lvl1pPr algn="r">
              <a:defRPr sz="1200"/>
            </a:lvl1pPr>
          </a:lstStyle>
          <a:p>
            <a:fld id="{5DE4C80B-8910-445E-8D30-7A590951118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12540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5"/>
          </a:xfrm>
          <a:prstGeom prst="rect">
            <a:avLst/>
          </a:prstGeom>
        </p:spPr>
        <p:txBody>
          <a:bodyPr vert="horz" lIns="92297" tIns="46148" rIns="92297" bIns="46148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5"/>
          </a:xfrm>
          <a:prstGeom prst="rect">
            <a:avLst/>
          </a:prstGeom>
        </p:spPr>
        <p:txBody>
          <a:bodyPr vert="horz" lIns="92297" tIns="46148" rIns="92297" bIns="46148" rtlCol="0"/>
          <a:lstStyle>
            <a:lvl1pPr algn="r">
              <a:defRPr sz="1200"/>
            </a:lvl1pPr>
          </a:lstStyle>
          <a:p>
            <a:fld id="{6A2B48A4-4B96-49F4-8C25-4C9D06114B2C}" type="datetimeFigureOut">
              <a:rPr lang="en-US"/>
              <a:t>9/22/2014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39763" y="1162050"/>
            <a:ext cx="5578475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97" tIns="46148" rIns="92297" bIns="46148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3"/>
            <a:ext cx="5486400" cy="3137535"/>
          </a:xfrm>
          <a:prstGeom prst="rect">
            <a:avLst/>
          </a:prstGeom>
        </p:spPr>
        <p:txBody>
          <a:bodyPr vert="horz" lIns="92297" tIns="46148" rIns="92297" bIns="46148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2971800" cy="466434"/>
          </a:xfrm>
          <a:prstGeom prst="rect">
            <a:avLst/>
          </a:prstGeom>
        </p:spPr>
        <p:txBody>
          <a:bodyPr vert="horz" lIns="92297" tIns="46148" rIns="92297" bIns="46148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8"/>
            <a:ext cx="2971800" cy="466434"/>
          </a:xfrm>
          <a:prstGeom prst="rect">
            <a:avLst/>
          </a:prstGeom>
        </p:spPr>
        <p:txBody>
          <a:bodyPr vert="horz" lIns="92297" tIns="46148" rIns="92297" bIns="46148" rtlCol="0" anchor="b"/>
          <a:lstStyle>
            <a:lvl1pPr algn="r">
              <a:defRPr sz="1200"/>
            </a:lvl1pPr>
          </a:lstStyle>
          <a:p>
            <a:fld id="{5D81F1E7-4EFD-4BFF-B438-FCD52FD36B1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73561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9911" indent="-28842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53710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15194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76678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38161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99645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61130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922614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98DF0145-7ECA-4389-AB76-A00BCEE73082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9911" indent="-28842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53710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15194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76678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38161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99645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61130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922614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857AAA2F-4A8B-4DD1-AB57-D5DF2F03DD9B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9911" indent="-28842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53710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15194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76678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38161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99645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61130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922614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A508A32C-11EA-45CD-96CD-80056808DE5E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9911" indent="-28842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53710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15194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76678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38161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99645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61130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922614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9066F92C-2585-4D99-A006-EE4DD50EC002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9911" indent="-28842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53710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15194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76678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38161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99645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61130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922614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8761A921-D3FF-4D1E-B44A-16CD6AE909C7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9911" indent="-28842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53710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15194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76678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38161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99645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61130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922614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866903DA-4716-43AE-8B99-A8CB49EA2E35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9911" indent="-28842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53710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15194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76678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38161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99645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61130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922614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0635E737-F954-4C87-AD3A-67DF0790C3D2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9911" indent="-28842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53710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15194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76678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38161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99645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61130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922614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903957AD-A1E2-4385-8DCE-BF7D4F08315E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9911" indent="-28842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53710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15194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76678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38161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99645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61130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922614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11EBE693-7794-4472-9EE1-5FA580691769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9911" indent="-28842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53710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15194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76678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38161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99645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61130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922614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414F2DC5-AEF3-45F3-A2FD-DFA1A7047BD1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9911" indent="-28842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53710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15194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76678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38161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99645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61130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922614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B2C58AF5-D08C-463A-A2CB-2EAED9C024F0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9911" indent="-28842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53710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15194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76678" indent="-230742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38161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99645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61130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922614" indent="-2307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A7E865D0-FCCD-4B6C-9753-DC23CF6EA5A7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4572000"/>
            <a:ext cx="121920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6210300"/>
            <a:ext cx="12192000" cy="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740333"/>
            <a:ext cx="10972800" cy="1263534"/>
          </a:xfrm>
        </p:spPr>
        <p:txBody>
          <a:bodyPr anchor="ctr">
            <a:normAutofit/>
          </a:bodyPr>
          <a:lstStyle>
            <a:lvl1pPr algn="l">
              <a:defRPr sz="580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6286500"/>
            <a:ext cx="10972800" cy="45720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/>
              <a:t>Click to edit Master subtitle style</a:t>
            </a:r>
          </a:p>
        </p:txBody>
      </p:sp>
      <p:pic>
        <p:nvPicPr>
          <p:cNvPr id="9" name="Picture 8" descr="Closeup of test tubes" title="Science picture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6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7014F-E709-4257-A95E-67530DA0E16B}" type="datetime1">
              <a:rPr lang="en-US" smtClean="0"/>
              <a:t>9/22/2014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55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9310254" y="0"/>
            <a:ext cx="288174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310254" y="0"/>
            <a:ext cx="1" cy="685800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86900" y="685800"/>
            <a:ext cx="2324100" cy="5486399"/>
          </a:xfrm>
        </p:spPr>
        <p:txBody>
          <a:bodyPr vert="eaVert"/>
          <a:lstStyle/>
          <a:p>
            <a:r>
              <a:rPr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685800"/>
            <a:ext cx="8105775" cy="5486399"/>
          </a:xfrm>
        </p:spPr>
        <p:txBody>
          <a:bodyPr vert="eaVert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FCA2A-F9CE-432B-A56E-3D3C01D8D7EB}" type="datetime1">
              <a:rPr lang="en-US" smtClean="0"/>
              <a:t>9/22/2014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264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12065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8000" y="1412876"/>
            <a:ext cx="5486400" cy="2112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12876"/>
            <a:ext cx="5486400" cy="2112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63972-8D2B-470B-BD1B-D400C74579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5607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12065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412875"/>
            <a:ext cx="11176000" cy="9794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2544764"/>
            <a:ext cx="11176000" cy="9810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0A388-EA77-4E43-B110-D71BAD99A7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077931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12065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8000" y="1412875"/>
            <a:ext cx="11176000" cy="9794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4764"/>
            <a:ext cx="11176000" cy="9810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D7C78-32C2-41B9-82F4-2E992B2103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0131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12065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08000" y="1412876"/>
            <a:ext cx="11176000" cy="2112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4331A-E41B-4F3C-8A64-6A0FEA72C7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83960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B662-0A8E-489E-83B4-3C3B82B937D9}" type="datetime1">
              <a:rPr lang="en-US" smtClean="0"/>
              <a:t>9/22/2014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5308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12192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5753100"/>
            <a:ext cx="12192000" cy="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53095"/>
            <a:ext cx="10972800" cy="2286000"/>
          </a:xfrm>
        </p:spPr>
        <p:txBody>
          <a:bodyPr anchor="b">
            <a:normAutofit/>
          </a:bodyPr>
          <a:lstStyle>
            <a:lvl1pPr>
              <a:defRPr sz="5800" b="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3250" y="5864054"/>
            <a:ext cx="10972800" cy="45004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724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714501"/>
            <a:ext cx="4752109" cy="44577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3091" y="1714501"/>
            <a:ext cx="4752109" cy="44577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2778D-4BA8-4B5D-9E78-415574626462}" type="datetime1">
              <a:rPr lang="en-US" smtClean="0"/>
              <a:t>9/22/2014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238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529541"/>
            <a:ext cx="4754880" cy="811583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2484692"/>
            <a:ext cx="4754880" cy="3687508"/>
          </a:xfrm>
        </p:spPr>
        <p:txBody>
          <a:bodyPr/>
          <a:lstStyle>
            <a:lvl1pPr>
              <a:spcBef>
                <a:spcPts val="2000"/>
              </a:spcBef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0320" y="1529541"/>
            <a:ext cx="4754880" cy="811583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0320" y="2484692"/>
            <a:ext cx="4754880" cy="3687508"/>
          </a:xfrm>
        </p:spPr>
        <p:txBody>
          <a:bodyPr/>
          <a:lstStyle>
            <a:lvl1pPr>
              <a:spcBef>
                <a:spcPts val="2000"/>
              </a:spcBef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83F08-B672-4F85-899F-BC7AD51FFF10}" type="datetime1">
              <a:rPr lang="en-US" smtClean="0"/>
              <a:t>9/22/2014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062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3985-044B-478C-A071-C89B8DE072AE}" type="datetime1">
              <a:rPr lang="en-US" smtClean="0"/>
              <a:t>9/22/2014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594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A1175-47CC-498E-AFCA-B41A5505EF7D}" type="datetime1">
              <a:rPr lang="en-US" smtClean="0"/>
              <a:t>9/22/2014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633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ltGray">
          <a:xfrm>
            <a:off x="0" y="0"/>
            <a:ext cx="4267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4267200" y="0"/>
            <a:ext cx="1" cy="685800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19" y="465512"/>
            <a:ext cx="3506162" cy="1600200"/>
          </a:xfrm>
        </p:spPr>
        <p:txBody>
          <a:bodyPr anchor="t">
            <a:normAutofit/>
          </a:bodyPr>
          <a:lstStyle>
            <a:lvl1pPr>
              <a:defRPr sz="2800" b="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9000" y="465513"/>
            <a:ext cx="7048500" cy="5935287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0519" y="3746500"/>
            <a:ext cx="3506162" cy="24257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201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2688">
          <p15:clr>
            <a:srgbClr val="FBAE40"/>
          </p15:clr>
        </p15:guide>
        <p15:guide id="2" orient="horz" pos="288">
          <p15:clr>
            <a:srgbClr val="FBAE40"/>
          </p15:clr>
        </p15:guide>
        <p15:guide id="3" orient="horz" pos="4032">
          <p15:clr>
            <a:srgbClr val="FBAE40"/>
          </p15:clr>
        </p15:guide>
        <p15:guide id="4" pos="295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0" y="0"/>
            <a:ext cx="4267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4267200" y="0"/>
            <a:ext cx="1" cy="685800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48" y="466344"/>
            <a:ext cx="3502152" cy="1600200"/>
          </a:xfrm>
        </p:spPr>
        <p:txBody>
          <a:bodyPr anchor="t">
            <a:normAutofit/>
          </a:bodyPr>
          <a:lstStyle>
            <a:lvl1pPr>
              <a:defRPr sz="2800" b="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09872" y="0"/>
            <a:ext cx="7882128" cy="6858000"/>
          </a:xfrm>
        </p:spPr>
        <p:txBody>
          <a:bodyPr tIns="7315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4048" y="3749040"/>
            <a:ext cx="3502152" cy="242316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493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1219200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371600"/>
            <a:ext cx="12192000" cy="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066800" y="127000"/>
            <a:ext cx="10058400" cy="1097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714500"/>
            <a:ext cx="100584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86900" y="6394450"/>
            <a:ext cx="23241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40952891-3D13-4349-9549-F2496FCEF4A0}" type="datetime1">
              <a:rPr lang="en-US" smtClean="0"/>
              <a:t>9/22/2014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9625" y="6394450"/>
            <a:ext cx="81343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CDO IB Chemistry SL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" y="6394450"/>
            <a:ext cx="52387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5F4C9F40-B079-4B71-A627-7266DFEA7F0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75958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64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ts val="2200"/>
        </a:spcBef>
        <a:buClr>
          <a:schemeClr val="tx1">
            <a:lumMod val="65000"/>
          </a:schemeClr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ts val="1600"/>
        </a:spcBef>
        <a:buClr>
          <a:schemeClr val="tx1">
            <a:lumMod val="6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ts val="1200"/>
        </a:spcBef>
        <a:buClr>
          <a:schemeClr val="tx1">
            <a:lumMod val="65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ts val="10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17320" indent="-228600" algn="l" defTabSz="914400" rtl="0" eaLnBrk="1" latinLnBrk="0" hangingPunct="1">
        <a:spcBef>
          <a:spcPts val="8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622800"/>
            <a:ext cx="10972800" cy="1381067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Comic Sans MS" pitchFamily="66" charset="0"/>
              </a:rPr>
              <a:t>Unit 2  Intro to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Quantitative Chemistry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CDO CP </a:t>
            </a:r>
            <a:r>
              <a:rPr lang="en-US" dirty="0" err="1" smtClean="0">
                <a:latin typeface="Comic Sans MS" pitchFamily="66" charset="0"/>
              </a:rPr>
              <a:t>CHemistry</a:t>
            </a:r>
            <a:r>
              <a:rPr lang="en-US" dirty="0" smtClean="0">
                <a:latin typeface="Comic Sans MS" pitchFamily="66" charset="0"/>
              </a:rPr>
              <a:t>						Trimble</a:t>
            </a:r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78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White Board Practice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0400" y="1714500"/>
            <a:ext cx="10464800" cy="44577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Find the </a:t>
            </a:r>
            <a:r>
              <a:rPr lang="en-US" sz="2400" dirty="0" err="1" smtClean="0">
                <a:latin typeface="Comic Sans MS" pitchFamily="66" charset="0"/>
              </a:rPr>
              <a:t>M</a:t>
            </a:r>
            <a:r>
              <a:rPr lang="en-US" sz="2400" baseline="-25000" dirty="0" err="1" smtClean="0">
                <a:latin typeface="Comic Sans MS" pitchFamily="66" charset="0"/>
              </a:rPr>
              <a:t>r</a:t>
            </a:r>
            <a:r>
              <a:rPr lang="en-US" sz="2400" dirty="0" smtClean="0">
                <a:latin typeface="Comic Sans MS" pitchFamily="66" charset="0"/>
              </a:rPr>
              <a:t> for each of the following compounds or atoms:</a:t>
            </a:r>
          </a:p>
          <a:p>
            <a:pPr lvl="1"/>
            <a:r>
              <a:rPr lang="en-US" sz="2400" dirty="0" smtClean="0">
                <a:latin typeface="Comic Sans MS" pitchFamily="66" charset="0"/>
              </a:rPr>
              <a:t>HNO</a:t>
            </a:r>
            <a:r>
              <a:rPr lang="en-US" sz="2400" baseline="-25000" dirty="0" smtClean="0">
                <a:latin typeface="Comic Sans MS" pitchFamily="66" charset="0"/>
              </a:rPr>
              <a:t>3</a:t>
            </a:r>
          </a:p>
          <a:p>
            <a:pPr marL="320040" lvl="1" indent="0">
              <a:buNone/>
            </a:pPr>
            <a:endParaRPr lang="en-US" sz="2400" dirty="0">
              <a:latin typeface="Comic Sans MS" pitchFamily="66" charset="0"/>
            </a:endParaRPr>
          </a:p>
          <a:p>
            <a:pPr lvl="1"/>
            <a:r>
              <a:rPr lang="en-US" sz="2400" dirty="0" smtClean="0">
                <a:latin typeface="Comic Sans MS" pitchFamily="66" charset="0"/>
              </a:rPr>
              <a:t>H</a:t>
            </a:r>
            <a:r>
              <a:rPr lang="en-US" sz="2400" baseline="-25000" dirty="0" smtClean="0">
                <a:latin typeface="Comic Sans MS" pitchFamily="66" charset="0"/>
              </a:rPr>
              <a:t>2</a:t>
            </a:r>
            <a:r>
              <a:rPr lang="en-US" sz="2400" dirty="0" smtClean="0">
                <a:latin typeface="Comic Sans MS" pitchFamily="66" charset="0"/>
              </a:rPr>
              <a:t>O</a:t>
            </a:r>
          </a:p>
          <a:p>
            <a:pPr lvl="1"/>
            <a:endParaRPr lang="en-US" sz="2400" dirty="0">
              <a:latin typeface="Comic Sans MS" pitchFamily="66" charset="0"/>
            </a:endParaRPr>
          </a:p>
          <a:p>
            <a:pPr lvl="1"/>
            <a:r>
              <a:rPr lang="en-US" sz="2400" dirty="0" smtClean="0">
                <a:latin typeface="Comic Sans MS" pitchFamily="66" charset="0"/>
              </a:rPr>
              <a:t>O</a:t>
            </a:r>
            <a:r>
              <a:rPr lang="en-US" sz="2400" baseline="-25000" dirty="0" smtClean="0">
                <a:latin typeface="Comic Sans MS" pitchFamily="66" charset="0"/>
              </a:rPr>
              <a:t>2</a:t>
            </a:r>
          </a:p>
          <a:p>
            <a:pPr lvl="1"/>
            <a:endParaRPr lang="en-US" sz="2400" dirty="0">
              <a:latin typeface="Comic Sans MS" pitchFamily="66" charset="0"/>
            </a:endParaRPr>
          </a:p>
          <a:p>
            <a:pPr lvl="1"/>
            <a:r>
              <a:rPr lang="en-US" sz="2400" dirty="0" smtClean="0">
                <a:latin typeface="Comic Sans MS" pitchFamily="66" charset="0"/>
              </a:rPr>
              <a:t>Mg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9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7731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Using Moles</a:t>
            </a:r>
          </a:p>
        </p:txBody>
      </p:sp>
      <p:sp>
        <p:nvSpPr>
          <p:cNvPr id="40965" name="Rectangle 3"/>
          <p:cNvSpPr>
            <a:spLocks noGrp="1"/>
          </p:cNvSpPr>
          <p:nvPr>
            <p:ph type="body" sz="half" idx="2"/>
          </p:nvPr>
        </p:nvSpPr>
        <p:spPr>
          <a:xfrm>
            <a:off x="469900" y="1803400"/>
            <a:ext cx="11176000" cy="2679700"/>
          </a:xfrm>
        </p:spPr>
        <p:txBody>
          <a:bodyPr>
            <a:normAutofit fontScale="85000" lnSpcReduction="10000"/>
          </a:bodyPr>
          <a:lstStyle/>
          <a:p>
            <a:pPr eaLnBrk="1" hangingPunct="1"/>
            <a:r>
              <a:rPr lang="en-US" sz="3600" dirty="0" smtClean="0">
                <a:latin typeface="Comic Sans MS" pitchFamily="66" charset="0"/>
              </a:rPr>
              <a:t>Moles provide a bridge from the molecular scale to the real-world scale.</a:t>
            </a:r>
          </a:p>
          <a:p>
            <a:pPr eaLnBrk="1" hangingPunct="1"/>
            <a:r>
              <a:rPr lang="en-US" sz="3600" dirty="0" smtClean="0">
                <a:latin typeface="Comic Sans MS" pitchFamily="66" charset="0"/>
              </a:rPr>
              <a:t>If the substance is an element we will count atoms using Avogadro's number if the substance is a compound we will count molecules, formula units or ions</a:t>
            </a:r>
          </a:p>
        </p:txBody>
      </p:sp>
      <p:sp>
        <p:nvSpPr>
          <p:cNvPr id="4096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D2394B9C-6DDE-4710-9AB7-BE0FDF86FCBB}" type="slidenum">
              <a:rPr lang="en-US" smtClean="0">
                <a:solidFill>
                  <a:schemeClr val="bg1"/>
                </a:solidFill>
              </a:rPr>
              <a:pPr/>
              <a:t>11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6414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Converting to Determine number of Particles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Equation: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n = </a:t>
            </a:r>
            <a:r>
              <a:rPr lang="en-US" u="sng" dirty="0" smtClean="0"/>
              <a:t>N</a:t>
            </a:r>
          </a:p>
          <a:p>
            <a:pPr marL="0" indent="0">
              <a:buNone/>
            </a:pPr>
            <a:r>
              <a:rPr lang="en-US" dirty="0"/>
              <a:t>	 </a:t>
            </a:r>
            <a:r>
              <a:rPr lang="en-US" dirty="0" smtClean="0"/>
              <a:t>     </a:t>
            </a:r>
            <a:r>
              <a:rPr lang="en-US" dirty="0" smtClean="0"/>
              <a:t>N</a:t>
            </a:r>
            <a:r>
              <a:rPr lang="en-US" baseline="-25000" dirty="0" smtClean="0"/>
              <a:t>A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Where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n = moles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N = # of </a:t>
            </a:r>
            <a:r>
              <a:rPr lang="en-US" dirty="0" err="1" smtClean="0"/>
              <a:t>particls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N</a:t>
            </a:r>
            <a:r>
              <a:rPr lang="en-US" baseline="-25000" dirty="0" smtClean="0"/>
              <a:t>A</a:t>
            </a:r>
            <a:r>
              <a:rPr lang="en-US" dirty="0" smtClean="0"/>
              <a:t> </a:t>
            </a:r>
            <a:r>
              <a:rPr lang="en-US" dirty="0" smtClean="0"/>
              <a:t>= </a:t>
            </a:r>
            <a:r>
              <a:rPr lang="en-US" dirty="0" err="1" smtClean="0"/>
              <a:t>Avogadros</a:t>
            </a:r>
            <a:r>
              <a:rPr lang="en-US" dirty="0" smtClean="0"/>
              <a:t> #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80A388-EA77-4E43-B110-D71BAD99A76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6261100" y="1625600"/>
            <a:ext cx="5384800" cy="47625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467600" y="4260850"/>
            <a:ext cx="29337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934450" y="4260850"/>
            <a:ext cx="19050" cy="212725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540750" y="2819400"/>
            <a:ext cx="787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/>
              <a:t>N</a:t>
            </a:r>
            <a:endParaRPr lang="en-US" sz="8000" dirty="0"/>
          </a:p>
        </p:txBody>
      </p:sp>
      <p:sp>
        <p:nvSpPr>
          <p:cNvPr id="16" name="TextBox 15"/>
          <p:cNvSpPr txBox="1"/>
          <p:nvPr/>
        </p:nvSpPr>
        <p:spPr>
          <a:xfrm>
            <a:off x="7524750" y="4662755"/>
            <a:ext cx="787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/>
              <a:t>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28234" y="4662754"/>
            <a:ext cx="17026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/>
              <a:t>N</a:t>
            </a:r>
            <a:r>
              <a:rPr lang="en-US" sz="8000" baseline="-25000" dirty="0" smtClean="0"/>
              <a:t>A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5934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/>
          </p:cNvSpPr>
          <p:nvPr>
            <p:ph type="title"/>
          </p:nvPr>
        </p:nvSpPr>
        <p:spPr>
          <a:xfrm>
            <a:off x="368300" y="241300"/>
            <a:ext cx="11290300" cy="76200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Examples: Using Avogadro’s Number</a:t>
            </a:r>
          </a:p>
        </p:txBody>
      </p:sp>
      <p:sp>
        <p:nvSpPr>
          <p:cNvPr id="43013" name="Rectangle 3"/>
          <p:cNvSpPr>
            <a:spLocks noGrp="1"/>
          </p:cNvSpPr>
          <p:nvPr>
            <p:ph idx="1"/>
          </p:nvPr>
        </p:nvSpPr>
        <p:spPr>
          <a:xfrm>
            <a:off x="508000" y="1412875"/>
            <a:ext cx="11176000" cy="2384425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smtClean="0">
                <a:latin typeface="Comic Sans MS" pitchFamily="66" charset="0"/>
              </a:rPr>
              <a:t>How many atoms of Au are there in 0.36 moles of Au?</a:t>
            </a:r>
          </a:p>
          <a:p>
            <a:pPr marL="0" indent="0" eaLnBrk="1" hangingPunct="1">
              <a:buNone/>
            </a:pPr>
            <a:endParaRPr lang="en-US" sz="3200" dirty="0" smtClean="0">
              <a:latin typeface="Comic Sans MS" pitchFamily="66" charset="0"/>
            </a:endParaRPr>
          </a:p>
          <a:p>
            <a:pPr marL="0" indent="0" eaLnBrk="1" hangingPunct="1">
              <a:buNone/>
            </a:pPr>
            <a:endParaRPr lang="en-US" sz="3200" dirty="0" smtClean="0">
              <a:latin typeface="Comic Sans MS" pitchFamily="66" charset="0"/>
            </a:endParaRPr>
          </a:p>
          <a:p>
            <a:pPr eaLnBrk="1" hangingPunct="1"/>
            <a:r>
              <a:rPr lang="en-US" sz="3200" dirty="0" smtClean="0">
                <a:latin typeface="Comic Sans MS" pitchFamily="66" charset="0"/>
              </a:rPr>
              <a:t>How many moles are there in 3.46 x 10</a:t>
            </a:r>
            <a:r>
              <a:rPr lang="en-US" sz="3200" baseline="30000" dirty="0" smtClean="0">
                <a:latin typeface="Comic Sans MS" pitchFamily="66" charset="0"/>
              </a:rPr>
              <a:t>28</a:t>
            </a:r>
            <a:r>
              <a:rPr lang="en-US" sz="3200" dirty="0" smtClean="0">
                <a:latin typeface="Comic Sans MS" pitchFamily="66" charset="0"/>
              </a:rPr>
              <a:t> molecules of water?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CDO IB Chemistry SL</a:t>
            </a:r>
            <a:endParaRPr lang="en-US" dirty="0"/>
          </a:p>
        </p:txBody>
      </p:sp>
      <p:sp>
        <p:nvSpPr>
          <p:cNvPr id="4301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C4A23596-60B0-4721-89B0-15DB6C78B865}" type="slidenum">
              <a:rPr lang="en-US" smtClean="0">
                <a:solidFill>
                  <a:schemeClr val="bg1"/>
                </a:solidFill>
              </a:rPr>
              <a:pPr/>
              <a:t>13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81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n-US" dirty="0" smtClean="0"/>
              <a:t>Converting Between Mass and Moles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Equation: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n = </a:t>
            </a:r>
            <a:r>
              <a:rPr lang="en-US" u="sng" dirty="0" smtClean="0"/>
              <a:t>m</a:t>
            </a:r>
          </a:p>
          <a:p>
            <a:pPr marL="0" indent="0">
              <a:buNone/>
            </a:pPr>
            <a:r>
              <a:rPr lang="en-US" dirty="0"/>
              <a:t>	 </a:t>
            </a:r>
            <a:r>
              <a:rPr lang="en-US" dirty="0" smtClean="0"/>
              <a:t> 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r</a:t>
            </a:r>
            <a:endParaRPr lang="en-US" baseline="-25000" dirty="0" smtClean="0"/>
          </a:p>
          <a:p>
            <a:pPr marL="0" indent="0">
              <a:buNone/>
            </a:pPr>
            <a:r>
              <a:rPr lang="en-US" dirty="0" smtClean="0"/>
              <a:t>Where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n = moles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m = grams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Mr</a:t>
            </a:r>
            <a:r>
              <a:rPr lang="en-US" dirty="0" smtClean="0"/>
              <a:t> = molar mass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14</a:t>
            </a:fld>
            <a:endParaRPr lang="en-US"/>
          </a:p>
        </p:txBody>
      </p:sp>
      <p:sp>
        <p:nvSpPr>
          <p:cNvPr id="6" name="Isosceles Triangle 5"/>
          <p:cNvSpPr/>
          <p:nvPr/>
        </p:nvSpPr>
        <p:spPr>
          <a:xfrm>
            <a:off x="6261100" y="1625600"/>
            <a:ext cx="5384800" cy="47625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7442200" y="4286250"/>
            <a:ext cx="29845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endCxn id="6" idx="3"/>
          </p:cNvCxnSpPr>
          <p:nvPr/>
        </p:nvCxnSpPr>
        <p:spPr>
          <a:xfrm>
            <a:off x="8928100" y="4286250"/>
            <a:ext cx="25400" cy="210185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604250" y="2834739"/>
            <a:ext cx="787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/>
              <a:t>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13650" y="4675455"/>
            <a:ext cx="787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/>
              <a:t>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239250" y="4713555"/>
            <a:ext cx="1720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/>
              <a:t>M</a:t>
            </a:r>
            <a:r>
              <a:rPr lang="en-US" sz="8000" baseline="-25000" dirty="0" err="1" smtClean="0"/>
              <a:t>r</a:t>
            </a:r>
            <a:endParaRPr lang="en-US" sz="8000" baseline="-25000" dirty="0"/>
          </a:p>
        </p:txBody>
      </p:sp>
    </p:spTree>
    <p:extLst>
      <p:ext uri="{BB962C8B-B14F-4D97-AF65-F5344CB8AC3E}">
        <p14:creationId xmlns:p14="http://schemas.microsoft.com/office/powerpoint/2010/main" val="7104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1014412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dirty="0" smtClean="0">
                <a:latin typeface="Comic Sans MS" pitchFamily="66" charset="0"/>
              </a:rPr>
              <a:t>Example: Using Moles in Calculations – Molar Mass</a:t>
            </a:r>
          </a:p>
        </p:txBody>
      </p:sp>
      <p:sp>
        <p:nvSpPr>
          <p:cNvPr id="41989" name="Rectangle 3"/>
          <p:cNvSpPr>
            <a:spLocks noGrp="1"/>
          </p:cNvSpPr>
          <p:nvPr>
            <p:ph idx="1"/>
          </p:nvPr>
        </p:nvSpPr>
        <p:spPr>
          <a:xfrm>
            <a:off x="508000" y="1412875"/>
            <a:ext cx="11176000" cy="34544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Comic Sans MS" pitchFamily="66" charset="0"/>
              </a:rPr>
              <a:t>How many moles of tin are there in 250 grams of tin?</a:t>
            </a:r>
          </a:p>
          <a:p>
            <a:pPr eaLnBrk="1" hangingPunct="1"/>
            <a:endParaRPr lang="en-US" sz="2800" dirty="0" smtClean="0">
              <a:latin typeface="Comic Sans MS" pitchFamily="66" charset="0"/>
            </a:endParaRPr>
          </a:p>
          <a:p>
            <a:pPr eaLnBrk="1" hangingPunct="1"/>
            <a:endParaRPr lang="en-US" sz="2800" dirty="0" smtClean="0">
              <a:latin typeface="Comic Sans MS" pitchFamily="66" charset="0"/>
            </a:endParaRP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How many moles of SO</a:t>
            </a:r>
            <a:r>
              <a:rPr lang="en-US" sz="2800" baseline="-25000" dirty="0" smtClean="0">
                <a:latin typeface="Comic Sans MS" pitchFamily="66" charset="0"/>
              </a:rPr>
              <a:t>2</a:t>
            </a:r>
            <a:r>
              <a:rPr lang="en-US" sz="2800" dirty="0" smtClean="0">
                <a:latin typeface="Comic Sans MS" pitchFamily="66" charset="0"/>
              </a:rPr>
              <a:t> is present in 0.45 grams of sulfur dioxide?</a:t>
            </a:r>
          </a:p>
          <a:p>
            <a:pPr eaLnBrk="1" hangingPunct="1"/>
            <a:endParaRPr lang="en-US" dirty="0" smtClean="0">
              <a:latin typeface="Comic Sans MS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CDO IB Chemistry SL</a:t>
            </a:r>
            <a:endParaRPr lang="en-US" dirty="0"/>
          </a:p>
        </p:txBody>
      </p:sp>
      <p:sp>
        <p:nvSpPr>
          <p:cNvPr id="4198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C91619AA-8797-4720-AA26-EF6CC85F0C8E}" type="slidenum">
              <a:rPr lang="en-US" smtClean="0"/>
              <a:pPr/>
              <a:t>15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6960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White Board Practice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How many moles are there in 36 g of Sulfur?</a:t>
            </a:r>
          </a:p>
          <a:p>
            <a:endParaRPr lang="en-US" dirty="0">
              <a:latin typeface="Comic Sans MS" pitchFamily="66" charset="0"/>
            </a:endParaRPr>
          </a:p>
          <a:p>
            <a:r>
              <a:rPr lang="en-US" dirty="0" smtClean="0">
                <a:latin typeface="Comic Sans MS" pitchFamily="66" charset="0"/>
              </a:rPr>
              <a:t>How many grams are there in 3.2 moles of CO</a:t>
            </a:r>
            <a:r>
              <a:rPr lang="en-US" baseline="-25000" dirty="0" smtClean="0">
                <a:latin typeface="Comic Sans MS" pitchFamily="66" charset="0"/>
              </a:rPr>
              <a:t>2</a:t>
            </a:r>
            <a:r>
              <a:rPr lang="en-US" dirty="0" smtClean="0">
                <a:latin typeface="Comic Sans MS" pitchFamily="66" charset="0"/>
              </a:rPr>
              <a:t>?</a:t>
            </a:r>
          </a:p>
          <a:p>
            <a:endParaRPr lang="en-US" dirty="0">
              <a:latin typeface="Comic Sans MS" pitchFamily="66" charset="0"/>
            </a:endParaRPr>
          </a:p>
          <a:p>
            <a:r>
              <a:rPr lang="en-US" dirty="0" smtClean="0">
                <a:latin typeface="Comic Sans MS" pitchFamily="66" charset="0"/>
              </a:rPr>
              <a:t>How many atoms are there in 1.62 moles of Calcium?</a:t>
            </a:r>
          </a:p>
          <a:p>
            <a:endParaRPr lang="en-US" dirty="0">
              <a:latin typeface="Comic Sans MS" pitchFamily="66" charset="0"/>
            </a:endParaRPr>
          </a:p>
          <a:p>
            <a:r>
              <a:rPr lang="en-US" dirty="0" smtClean="0">
                <a:latin typeface="Comic Sans MS" pitchFamily="66" charset="0"/>
              </a:rPr>
              <a:t>How many moles is 3.61 x 10 </a:t>
            </a:r>
            <a:r>
              <a:rPr lang="en-US" baseline="30000" dirty="0" smtClean="0">
                <a:latin typeface="Comic Sans MS" pitchFamily="66" charset="0"/>
              </a:rPr>
              <a:t>23</a:t>
            </a:r>
            <a:r>
              <a:rPr lang="en-US" dirty="0" smtClean="0">
                <a:latin typeface="Comic Sans MS" pitchFamily="66" charset="0"/>
              </a:rPr>
              <a:t> molecules of sulfuric acid?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85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Mole Relationships</a:t>
            </a:r>
          </a:p>
        </p:txBody>
      </p:sp>
      <p:pic>
        <p:nvPicPr>
          <p:cNvPr id="44038" name="Picture 4" descr="03_T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89" b="8759"/>
          <a:stretch>
            <a:fillRect/>
          </a:stretch>
        </p:blipFill>
        <p:spPr>
          <a:xfrm>
            <a:off x="711200" y="1358900"/>
            <a:ext cx="10653184" cy="2590800"/>
          </a:xfrm>
        </p:spPr>
      </p:pic>
      <p:sp>
        <p:nvSpPr>
          <p:cNvPr id="210947" name="Rectangle 3"/>
          <p:cNvSpPr>
            <a:spLocks noGrp="1"/>
          </p:cNvSpPr>
          <p:nvPr>
            <p:ph type="body" sz="half" idx="2"/>
          </p:nvPr>
        </p:nvSpPr>
        <p:spPr>
          <a:xfrm>
            <a:off x="508000" y="3962400"/>
            <a:ext cx="11277600" cy="2006600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US" sz="2800" dirty="0" smtClean="0">
                <a:latin typeface="Comic Sans MS" pitchFamily="66" charset="0"/>
              </a:rPr>
              <a:t>One mole of atoms, ions, or molecules contains Avogadro’s number of those particles.</a:t>
            </a: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One mole of molecules or formula units contains Avogadro’s number times the number of atoms or ions of each element in the compound.</a:t>
            </a:r>
          </a:p>
        </p:txBody>
      </p:sp>
      <p:sp>
        <p:nvSpPr>
          <p:cNvPr id="4403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B6440907-2C3F-4953-9268-1121EB342F59}" type="slidenum">
              <a:rPr lang="en-US" smtClean="0">
                <a:solidFill>
                  <a:schemeClr val="bg1"/>
                </a:solidFill>
              </a:rPr>
              <a:pPr/>
              <a:t>17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6090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4" name="Rectangle 4"/>
          <p:cNvSpPr>
            <a:spLocks noGrp="1"/>
          </p:cNvSpPr>
          <p:nvPr>
            <p:ph type="ctrTitle"/>
          </p:nvPr>
        </p:nvSpPr>
        <p:spPr>
          <a:xfrm>
            <a:off x="406400" y="4746625"/>
            <a:ext cx="10363200" cy="12065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Molecules and Chemical Formulas</a:t>
            </a:r>
          </a:p>
        </p:txBody>
      </p:sp>
      <p:sp>
        <p:nvSpPr>
          <p:cNvPr id="45058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347200" y="6019800"/>
            <a:ext cx="2844800" cy="4762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FF994666-CC38-46B7-BE49-BC3E095B852B}" type="slidenum">
              <a:rPr lang="en-US" smtClean="0">
                <a:solidFill>
                  <a:schemeClr val="bg1"/>
                </a:solidFill>
              </a:rPr>
              <a:pPr/>
              <a:t>18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34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800" dirty="0" smtClean="0">
                <a:latin typeface="Comic Sans MS" pitchFamily="66" charset="0"/>
              </a:rPr>
              <a:t>Molecules</a:t>
            </a:r>
          </a:p>
        </p:txBody>
      </p:sp>
      <p:sp>
        <p:nvSpPr>
          <p:cNvPr id="46085" name="Rectangle 3"/>
          <p:cNvSpPr>
            <a:spLocks noGrp="1"/>
          </p:cNvSpPr>
          <p:nvPr>
            <p:ph idx="1"/>
          </p:nvPr>
        </p:nvSpPr>
        <p:spPr>
          <a:xfrm>
            <a:off x="819151" y="1412875"/>
            <a:ext cx="10553700" cy="241300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Tx/>
              <a:buNone/>
            </a:pPr>
            <a:endParaRPr lang="en-US" dirty="0" smtClean="0">
              <a:latin typeface="Comic Sans MS" pitchFamily="66" charset="0"/>
            </a:endParaRPr>
          </a:p>
          <a:p>
            <a:pPr eaLnBrk="1" hangingPunct="1"/>
            <a:r>
              <a:rPr lang="en-US" sz="4400" dirty="0" smtClean="0">
                <a:latin typeface="Comic Sans MS" pitchFamily="66" charset="0"/>
              </a:rPr>
              <a:t>Molecules are groups of atoms chemically bonded together.  </a:t>
            </a:r>
          </a:p>
          <a:p>
            <a:pPr eaLnBrk="1" hangingPunct="1"/>
            <a:r>
              <a:rPr lang="en-US" sz="4400" dirty="0" smtClean="0">
                <a:latin typeface="Comic Sans MS" pitchFamily="66" charset="0"/>
              </a:rPr>
              <a:t>Molecules may be elements or compounds.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460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3F6FAEF2-FBCB-40CB-BD99-8A0DEE675278}" type="slidenum">
              <a:rPr lang="en-US" smtClean="0">
                <a:solidFill>
                  <a:schemeClr val="bg1"/>
                </a:solidFill>
              </a:rPr>
              <a:pPr/>
              <a:t>19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57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PERIODIC TABLE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394450"/>
            <a:ext cx="8134350" cy="274638"/>
          </a:xfrm>
        </p:spPr>
        <p:txBody>
          <a:bodyPr/>
          <a:lstStyle/>
          <a:p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394450"/>
            <a:ext cx="523875" cy="274638"/>
          </a:xfrm>
        </p:spPr>
        <p:txBody>
          <a:bodyPr/>
          <a:lstStyle/>
          <a:p>
            <a:fld id="{5F4C9F40-B079-4B71-A627-7266DFEA7F0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2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9001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latin typeface="Comic Sans MS" pitchFamily="66" charset="0"/>
              </a:rPr>
              <a:t>Molecular Elements and Allotropes</a:t>
            </a:r>
          </a:p>
        </p:txBody>
      </p:sp>
      <p:sp>
        <p:nvSpPr>
          <p:cNvPr id="47109" name="Rectangle 3"/>
          <p:cNvSpPr>
            <a:spLocks noGrp="1"/>
          </p:cNvSpPr>
          <p:nvPr>
            <p:ph idx="1"/>
          </p:nvPr>
        </p:nvSpPr>
        <p:spPr>
          <a:xfrm>
            <a:off x="914400" y="1447800"/>
            <a:ext cx="10363200" cy="48260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Comic Sans MS" pitchFamily="66" charset="0"/>
              </a:rPr>
              <a:t>Some Elements exist as molecules</a:t>
            </a:r>
          </a:p>
          <a:p>
            <a:pPr lvl="1" eaLnBrk="1" hangingPunct="1"/>
            <a:r>
              <a:rPr lang="en-US" dirty="0" smtClean="0">
                <a:latin typeface="Comic Sans MS" pitchFamily="66" charset="0"/>
              </a:rPr>
              <a:t>Diatomic elements (molecules)</a:t>
            </a:r>
          </a:p>
          <a:p>
            <a:pPr lvl="1" eaLnBrk="1" hangingPunct="1"/>
            <a:r>
              <a:rPr lang="en-US" dirty="0" smtClean="0">
                <a:latin typeface="Comic Sans MS" pitchFamily="66" charset="0"/>
              </a:rPr>
              <a:t>Phosphorus exists as a tetratomic molecule</a:t>
            </a:r>
          </a:p>
          <a:p>
            <a:pPr lvl="1" eaLnBrk="1" hangingPunct="1"/>
            <a:endParaRPr lang="en-US" dirty="0" smtClean="0">
              <a:latin typeface="Comic Sans MS" pitchFamily="66" charset="0"/>
            </a:endParaRP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Some elements exist in a variety of forms (Allotropes)</a:t>
            </a:r>
          </a:p>
          <a:p>
            <a:pPr lvl="1" eaLnBrk="1" hangingPunct="1"/>
            <a:r>
              <a:rPr lang="en-US" dirty="0" smtClean="0">
                <a:latin typeface="Comic Sans MS" pitchFamily="66" charset="0"/>
              </a:rPr>
              <a:t>Carbon: graphite; diamond; </a:t>
            </a:r>
            <a:r>
              <a:rPr lang="en-US" dirty="0" err="1" smtClean="0">
                <a:latin typeface="Comic Sans MS" pitchFamily="66" charset="0"/>
              </a:rPr>
              <a:t>buckminsterfullerine</a:t>
            </a:r>
            <a:endParaRPr lang="en-US" dirty="0" smtClean="0">
              <a:latin typeface="Comic Sans MS" pitchFamily="66" charset="0"/>
            </a:endParaRPr>
          </a:p>
          <a:p>
            <a:pPr lvl="1" eaLnBrk="1" hangingPunct="1"/>
            <a:r>
              <a:rPr lang="en-US" dirty="0" smtClean="0">
                <a:latin typeface="Comic Sans MS" pitchFamily="66" charset="0"/>
              </a:rPr>
              <a:t>Phosphorus - red and white</a:t>
            </a:r>
          </a:p>
          <a:p>
            <a:pPr lvl="1" eaLnBrk="1" hangingPunct="1"/>
            <a:r>
              <a:rPr lang="en-US" dirty="0" smtClean="0">
                <a:latin typeface="Comic Sans MS" pitchFamily="66" charset="0"/>
              </a:rPr>
              <a:t>Sulfur - S</a:t>
            </a:r>
            <a:r>
              <a:rPr lang="en-US" baseline="-25000" dirty="0" smtClean="0">
                <a:latin typeface="Comic Sans MS" pitchFamily="66" charset="0"/>
              </a:rPr>
              <a:t>6</a:t>
            </a:r>
            <a:r>
              <a:rPr lang="en-US" dirty="0" smtClean="0">
                <a:latin typeface="Comic Sans MS" pitchFamily="66" charset="0"/>
              </a:rPr>
              <a:t> and S</a:t>
            </a:r>
            <a:r>
              <a:rPr lang="en-US" baseline="-25000" dirty="0" smtClean="0">
                <a:latin typeface="Comic Sans MS" pitchFamily="66" charset="0"/>
              </a:rPr>
              <a:t>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4710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01CA6DE5-5F50-4687-ACC6-FC4BDFE829CD}" type="slidenum">
              <a:rPr lang="en-US" smtClean="0">
                <a:solidFill>
                  <a:schemeClr val="bg1"/>
                </a:solidFill>
              </a:rPr>
              <a:pPr/>
              <a:t>20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81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Diatomic Molecules</a:t>
            </a:r>
          </a:p>
        </p:txBody>
      </p:sp>
      <p:pic>
        <p:nvPicPr>
          <p:cNvPr id="48134" name="Picture 4" descr="02_19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2593974"/>
            <a:ext cx="10960099" cy="4035426"/>
          </a:xfrm>
        </p:spPr>
      </p:pic>
      <p:sp>
        <p:nvSpPr>
          <p:cNvPr id="48133" name="Rectangle 3"/>
          <p:cNvSpPr>
            <a:spLocks noGrp="1"/>
          </p:cNvSpPr>
          <p:nvPr>
            <p:ph type="body" sz="half" idx="2"/>
          </p:nvPr>
        </p:nvSpPr>
        <p:spPr>
          <a:xfrm>
            <a:off x="508000" y="1676400"/>
            <a:ext cx="11176000" cy="76835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Tx/>
              <a:buNone/>
            </a:pPr>
            <a:r>
              <a:rPr lang="en-US" sz="2800" dirty="0" smtClean="0">
                <a:latin typeface="Comic Sans MS" pitchFamily="66" charset="0"/>
              </a:rPr>
              <a:t>	These seven elements occur naturally as molecules containing two atoms.</a:t>
            </a:r>
          </a:p>
        </p:txBody>
      </p:sp>
      <p:sp>
        <p:nvSpPr>
          <p:cNvPr id="4813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BAC398A2-890D-4262-A74F-E2E0613C2F7D}" type="slidenum">
              <a:rPr lang="en-US" smtClean="0">
                <a:solidFill>
                  <a:schemeClr val="bg1"/>
                </a:solidFill>
              </a:rPr>
              <a:pPr/>
              <a:t>21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086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8874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latin typeface="Comic Sans MS" pitchFamily="66" charset="0"/>
              </a:rPr>
              <a:t>Molecules and Molecular Compounds</a:t>
            </a:r>
          </a:p>
        </p:txBody>
      </p:sp>
      <p:sp>
        <p:nvSpPr>
          <p:cNvPr id="49157" name="Rectangle 3"/>
          <p:cNvSpPr>
            <a:spLocks noGrp="1"/>
          </p:cNvSpPr>
          <p:nvPr>
            <p:ph idx="1"/>
          </p:nvPr>
        </p:nvSpPr>
        <p:spPr>
          <a:xfrm>
            <a:off x="508000" y="1412875"/>
            <a:ext cx="11176000" cy="367506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3600" dirty="0" smtClean="0">
                <a:latin typeface="Comic Sans MS" pitchFamily="66" charset="0"/>
              </a:rPr>
              <a:t>Molecular compounds - molecules containing atoms from two or more different elements</a:t>
            </a:r>
          </a:p>
          <a:p>
            <a:pPr eaLnBrk="1" hangingPunct="1">
              <a:buFontTx/>
              <a:buNone/>
            </a:pPr>
            <a:endParaRPr lang="en-US" sz="3600" dirty="0" smtClean="0">
              <a:latin typeface="Comic Sans MS" pitchFamily="66" charset="0"/>
            </a:endParaRPr>
          </a:p>
          <a:p>
            <a:pPr eaLnBrk="1" hangingPunct="1"/>
            <a:r>
              <a:rPr lang="en-US" sz="3600" dirty="0" smtClean="0">
                <a:latin typeface="Comic Sans MS" pitchFamily="66" charset="0"/>
              </a:rPr>
              <a:t>Covalent bonds - the force holding the atoms together in a molecular compound by the sharing of electrons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4915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D37018BB-47A3-4035-B1A5-F61E9192123E}" type="slidenum">
              <a:rPr lang="en-US" smtClean="0">
                <a:solidFill>
                  <a:schemeClr val="bg1"/>
                </a:solidFill>
              </a:rPr>
              <a:pPr/>
              <a:t>22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62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7731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Formulas</a:t>
            </a:r>
          </a:p>
        </p:txBody>
      </p:sp>
      <p:sp>
        <p:nvSpPr>
          <p:cNvPr id="50181" name="Rectangle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>
                <a:latin typeface="Comic Sans MS" pitchFamily="66" charset="0"/>
              </a:rPr>
              <a:t>A compound is represented by using the symbols for the elements of which it is composed</a:t>
            </a: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Subscripts are used to indicate how many atoms of a particular element exist in the compound</a:t>
            </a: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If there is only one atom of a particular element, the one is assumed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017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13FF6DEF-57DE-4693-A255-B8027CDA8267}" type="slidenum">
              <a:rPr lang="en-US" smtClean="0">
                <a:solidFill>
                  <a:schemeClr val="bg1"/>
                </a:solidFill>
              </a:rPr>
              <a:pPr/>
              <a:t>23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16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7477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Formulas, </a:t>
            </a:r>
            <a:r>
              <a:rPr lang="en-US" dirty="0" err="1" smtClean="0">
                <a:latin typeface="Comic Sans MS" pitchFamily="66" charset="0"/>
              </a:rPr>
              <a:t>con’t</a:t>
            </a:r>
            <a:endParaRPr lang="en-US" dirty="0" smtClean="0">
              <a:latin typeface="Comic Sans MS" pitchFamily="66" charset="0"/>
            </a:endParaRPr>
          </a:p>
        </p:txBody>
      </p:sp>
      <p:sp>
        <p:nvSpPr>
          <p:cNvPr id="51205" name="Rectangle 3"/>
          <p:cNvSpPr>
            <a:spLocks noGrp="1"/>
          </p:cNvSpPr>
          <p:nvPr>
            <p:ph idx="1"/>
          </p:nvPr>
        </p:nvSpPr>
        <p:spPr>
          <a:xfrm>
            <a:off x="508000" y="1412876"/>
            <a:ext cx="11176000" cy="4278313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omic Sans MS" pitchFamily="66" charset="0"/>
              </a:rPr>
              <a:t>Changing the subscripts changes the compound</a:t>
            </a:r>
          </a:p>
          <a:p>
            <a:pPr lvl="1" eaLnBrk="1" hangingPunct="1"/>
            <a:r>
              <a:rPr lang="en-US" sz="3600" dirty="0" smtClean="0">
                <a:latin typeface="Comic Sans MS" pitchFamily="66" charset="0"/>
              </a:rPr>
              <a:t>consider H</a:t>
            </a:r>
            <a:r>
              <a:rPr lang="en-US" sz="3600" baseline="-25000" dirty="0" smtClean="0">
                <a:latin typeface="Comic Sans MS" pitchFamily="66" charset="0"/>
              </a:rPr>
              <a:t>2</a:t>
            </a:r>
            <a:r>
              <a:rPr lang="en-US" sz="3600" dirty="0" smtClean="0">
                <a:latin typeface="Comic Sans MS" pitchFamily="66" charset="0"/>
              </a:rPr>
              <a:t>O and H</a:t>
            </a:r>
            <a:r>
              <a:rPr lang="en-US" sz="3600" baseline="-25000" dirty="0" smtClean="0">
                <a:latin typeface="Comic Sans MS" pitchFamily="66" charset="0"/>
              </a:rPr>
              <a:t>2</a:t>
            </a:r>
            <a:r>
              <a:rPr lang="en-US" sz="3600" dirty="0" smtClean="0">
                <a:latin typeface="Comic Sans MS" pitchFamily="66" charset="0"/>
              </a:rPr>
              <a:t>O</a:t>
            </a:r>
            <a:r>
              <a:rPr lang="en-US" sz="3600" baseline="-25000" dirty="0" smtClean="0">
                <a:latin typeface="Comic Sans MS" pitchFamily="66" charset="0"/>
              </a:rPr>
              <a:t>2</a:t>
            </a:r>
            <a:endParaRPr lang="en-US" sz="3600" dirty="0" smtClean="0">
              <a:latin typeface="Comic Sans MS" pitchFamily="66" charset="0"/>
            </a:endParaRPr>
          </a:p>
          <a:p>
            <a:pPr eaLnBrk="1" hangingPunct="1"/>
            <a:r>
              <a:rPr lang="en-US" sz="3600" dirty="0" smtClean="0">
                <a:latin typeface="Comic Sans MS" pitchFamily="66" charset="0"/>
              </a:rPr>
              <a:t>Two different compounds can, however, share the same chemical formula</a:t>
            </a:r>
          </a:p>
          <a:p>
            <a:pPr lvl="1" eaLnBrk="1" hangingPunct="1"/>
            <a:r>
              <a:rPr lang="en-US" sz="3600" dirty="0" smtClean="0">
                <a:latin typeface="Comic Sans MS" pitchFamily="66" charset="0"/>
              </a:rPr>
              <a:t>dimethyl ether and ethyl alcohol both have the formula C</a:t>
            </a:r>
            <a:r>
              <a:rPr lang="en-US" sz="3600" baseline="-25000" dirty="0" smtClean="0">
                <a:latin typeface="Comic Sans MS" pitchFamily="66" charset="0"/>
              </a:rPr>
              <a:t>2</a:t>
            </a:r>
            <a:r>
              <a:rPr lang="en-US" sz="3600" dirty="0" smtClean="0">
                <a:latin typeface="Comic Sans MS" pitchFamily="66" charset="0"/>
              </a:rPr>
              <a:t>H</a:t>
            </a:r>
            <a:r>
              <a:rPr lang="en-US" sz="3600" baseline="-25000" dirty="0" smtClean="0">
                <a:latin typeface="Comic Sans MS" pitchFamily="66" charset="0"/>
              </a:rPr>
              <a:t>6</a:t>
            </a:r>
            <a:r>
              <a:rPr lang="en-US" sz="3600" dirty="0" smtClean="0">
                <a:latin typeface="Comic Sans MS" pitchFamily="66" charset="0"/>
              </a:rPr>
              <a:t>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120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C5933FBF-36D5-4A74-8FEC-50B53FB12301}" type="slidenum">
              <a:rPr lang="en-US" smtClean="0">
                <a:solidFill>
                  <a:schemeClr val="bg1"/>
                </a:solidFill>
              </a:rPr>
              <a:pPr/>
              <a:t>24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40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Ions</a:t>
            </a:r>
          </a:p>
        </p:txBody>
      </p:sp>
      <p:pic>
        <p:nvPicPr>
          <p:cNvPr id="53254" name="Picture 4" descr="02_2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3"/>
          <a:stretch>
            <a:fillRect/>
          </a:stretch>
        </p:blipFill>
        <p:spPr>
          <a:xfrm>
            <a:off x="1219200" y="1320800"/>
            <a:ext cx="9550400" cy="2590800"/>
          </a:xfrm>
        </p:spPr>
      </p:pic>
      <p:sp>
        <p:nvSpPr>
          <p:cNvPr id="261123" name="Rectangle 3"/>
          <p:cNvSpPr>
            <a:spLocks noGrp="1"/>
          </p:cNvSpPr>
          <p:nvPr>
            <p:ph type="body" sz="half" idx="2"/>
          </p:nvPr>
        </p:nvSpPr>
        <p:spPr>
          <a:xfrm>
            <a:off x="406400" y="3949701"/>
            <a:ext cx="11176000" cy="230187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600" dirty="0" smtClean="0">
                <a:latin typeface="Comic Sans MS" pitchFamily="66" charset="0"/>
              </a:rPr>
              <a:t>When atoms lose or gain electrons, they become ions.</a:t>
            </a:r>
          </a:p>
          <a:p>
            <a:pPr lvl="1" eaLnBrk="1" hangingPunct="1"/>
            <a:r>
              <a:rPr lang="en-US" sz="2600" dirty="0" err="1" smtClean="0">
                <a:latin typeface="Comic Sans MS" pitchFamily="66" charset="0"/>
              </a:rPr>
              <a:t>Cations</a:t>
            </a:r>
            <a:r>
              <a:rPr lang="en-US" sz="2600" dirty="0" smtClean="0">
                <a:latin typeface="Comic Sans MS" pitchFamily="66" charset="0"/>
              </a:rPr>
              <a:t> are positive and are formed by elements on the left side of the periodic table</a:t>
            </a:r>
          </a:p>
          <a:p>
            <a:pPr lvl="1" eaLnBrk="1" hangingPunct="1"/>
            <a:r>
              <a:rPr lang="en-US" sz="2600" dirty="0" smtClean="0">
                <a:latin typeface="Comic Sans MS" pitchFamily="66" charset="0"/>
              </a:rPr>
              <a:t>Anions are negative and are formed by elements on the right side of the periodic table</a:t>
            </a:r>
          </a:p>
        </p:txBody>
      </p:sp>
      <p:sp>
        <p:nvSpPr>
          <p:cNvPr id="5325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2617B92D-BF4D-4FE5-96CF-17B7D28C12F8}" type="slidenum">
              <a:rPr lang="en-US" smtClean="0">
                <a:solidFill>
                  <a:schemeClr val="bg1"/>
                </a:solidFill>
              </a:rPr>
              <a:pPr/>
              <a:t>25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4623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1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1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3" grpId="0" build="p" bldLvl="3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How charged species arise</a:t>
            </a:r>
          </a:p>
        </p:txBody>
      </p:sp>
      <p:sp>
        <p:nvSpPr>
          <p:cNvPr id="54277" name="Rectangle 3"/>
          <p:cNvSpPr>
            <a:spLocks noGrp="1"/>
          </p:cNvSpPr>
          <p:nvPr>
            <p:ph idx="1"/>
          </p:nvPr>
        </p:nvSpPr>
        <p:spPr>
          <a:xfrm>
            <a:off x="508000" y="1412875"/>
            <a:ext cx="11176000" cy="4662488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omic Sans MS" pitchFamily="66" charset="0"/>
              </a:rPr>
              <a:t>Neutral atoms and molecules have the same number of protons and electrons</a:t>
            </a:r>
          </a:p>
          <a:p>
            <a:pPr eaLnBrk="1" hangingPunct="1"/>
            <a:r>
              <a:rPr lang="en-US" sz="3600" dirty="0" err="1" smtClean="0">
                <a:latin typeface="Comic Sans MS" pitchFamily="66" charset="0"/>
              </a:rPr>
              <a:t>Cations</a:t>
            </a:r>
            <a:r>
              <a:rPr lang="en-US" sz="3600" dirty="0" smtClean="0">
                <a:latin typeface="Comic Sans MS" pitchFamily="66" charset="0"/>
              </a:rPr>
              <a:t> have more protons than electrons resulting from the loss of an electron</a:t>
            </a:r>
          </a:p>
          <a:p>
            <a:pPr eaLnBrk="1" hangingPunct="1"/>
            <a:r>
              <a:rPr lang="en-US" sz="3600" dirty="0" smtClean="0">
                <a:latin typeface="Comic Sans MS" pitchFamily="66" charset="0"/>
              </a:rPr>
              <a:t>Anions have more electrons than protons resulting from the gain of an electron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C1716E22-4255-4E57-A813-CCAB75335F96}" type="slidenum">
              <a:rPr lang="en-US" smtClean="0">
                <a:solidFill>
                  <a:schemeClr val="bg1"/>
                </a:solidFill>
              </a:rPr>
              <a:pPr/>
              <a:t>26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24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Common Monatomic Ions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529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95F6ADD4-1CEC-47D3-9976-0B4705DF8C66}" type="slidenum">
              <a:rPr lang="en-US" smtClean="0">
                <a:solidFill>
                  <a:schemeClr val="bg1"/>
                </a:solidFill>
              </a:rPr>
              <a:pPr/>
              <a:t>27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65200" y="1409700"/>
            <a:ext cx="10058400" cy="44577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Main Group Elements </a:t>
            </a:r>
          </a:p>
          <a:p>
            <a:pPr lvl="1"/>
            <a:r>
              <a:rPr lang="en-US" sz="2800" dirty="0" smtClean="0">
                <a:latin typeface="Comic Sans MS" pitchFamily="66" charset="0"/>
              </a:rPr>
              <a:t>Group 1, 2 – All Metals – Group # = Charge of the </a:t>
            </a:r>
            <a:r>
              <a:rPr lang="en-US" sz="2800" dirty="0" err="1" smtClean="0">
                <a:latin typeface="Comic Sans MS" pitchFamily="66" charset="0"/>
              </a:rPr>
              <a:t>Cation</a:t>
            </a:r>
            <a:endParaRPr lang="en-US" sz="2800" dirty="0" smtClean="0">
              <a:latin typeface="Comic Sans MS" pitchFamily="66" charset="0"/>
            </a:endParaRPr>
          </a:p>
          <a:p>
            <a:pPr lvl="1"/>
            <a:r>
              <a:rPr lang="en-US" sz="2800" dirty="0" smtClean="0">
                <a:latin typeface="Comic Sans MS" pitchFamily="66" charset="0"/>
              </a:rPr>
              <a:t>Group 3 – Metals (doesn’t include B) – Group # = Charge of </a:t>
            </a:r>
            <a:r>
              <a:rPr lang="en-US" sz="2800" dirty="0" err="1" smtClean="0">
                <a:latin typeface="Comic Sans MS" pitchFamily="66" charset="0"/>
              </a:rPr>
              <a:t>Cation</a:t>
            </a:r>
            <a:endParaRPr lang="en-US" sz="2800" dirty="0" smtClean="0">
              <a:latin typeface="Comic Sans MS" pitchFamily="66" charset="0"/>
            </a:endParaRPr>
          </a:p>
          <a:p>
            <a:pPr lvl="1"/>
            <a:r>
              <a:rPr lang="en-US" sz="2800" dirty="0" smtClean="0">
                <a:latin typeface="Comic Sans MS" pitchFamily="66" charset="0"/>
              </a:rPr>
              <a:t>Group 5 – Non Metals – Group # - 8 = Charge of Anion</a:t>
            </a:r>
          </a:p>
          <a:p>
            <a:pPr marL="320040" lvl="1" indent="0">
              <a:buNone/>
            </a:pPr>
            <a:r>
              <a:rPr lang="en-US" sz="2800" dirty="0">
                <a:latin typeface="Comic Sans MS" pitchFamily="66" charset="0"/>
              </a:rPr>
              <a:t>	</a:t>
            </a:r>
            <a:r>
              <a:rPr lang="en-US" sz="2800" dirty="0" smtClean="0">
                <a:latin typeface="Comic Sans MS" pitchFamily="66" charset="0"/>
              </a:rPr>
              <a:t>	Metal – Bi – Group # = Charge</a:t>
            </a:r>
          </a:p>
          <a:p>
            <a:pPr lvl="1"/>
            <a:r>
              <a:rPr lang="en-US" sz="2800" dirty="0" smtClean="0">
                <a:latin typeface="Comic Sans MS" pitchFamily="66" charset="0"/>
              </a:rPr>
              <a:t>Group 6, 7 – Non Metals Group # - 8 = Charge of Anion</a:t>
            </a:r>
          </a:p>
          <a:p>
            <a:pPr lvl="1"/>
            <a:r>
              <a:rPr lang="en-US" sz="2800" dirty="0" smtClean="0">
                <a:latin typeface="Comic Sans MS" pitchFamily="66" charset="0"/>
              </a:rPr>
              <a:t>Group 0 – Doesn’t Form Ions!!</a:t>
            </a:r>
            <a:endParaRPr lang="en-US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Common Variable Charge </a:t>
            </a:r>
            <a:r>
              <a:rPr lang="en-US" dirty="0" err="1" smtClean="0">
                <a:latin typeface="Comic Sans MS" pitchFamily="66" charset="0"/>
              </a:rPr>
              <a:t>Cations</a:t>
            </a:r>
            <a:endParaRPr lang="en-US" dirty="0" smtClean="0">
              <a:latin typeface="Comic Sans MS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632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4F4B9E10-3902-4870-82DA-17E20FFBE6BB}" type="slidenum">
              <a:rPr lang="en-US" smtClean="0">
                <a:solidFill>
                  <a:schemeClr val="bg1"/>
                </a:solidFill>
              </a:rPr>
              <a:pPr/>
              <a:t>28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5900"/>
            <a:ext cx="10058400" cy="44577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Comic Sans MS" pitchFamily="66" charset="0"/>
              </a:rPr>
              <a:t>Copper – Cu </a:t>
            </a:r>
            <a:r>
              <a:rPr lang="en-US" sz="3600" baseline="30000" dirty="0" smtClean="0">
                <a:latin typeface="Comic Sans MS" pitchFamily="66" charset="0"/>
              </a:rPr>
              <a:t>1+ </a:t>
            </a:r>
            <a:r>
              <a:rPr lang="en-US" sz="3600" dirty="0" smtClean="0">
                <a:latin typeface="Comic Sans MS" pitchFamily="66" charset="0"/>
              </a:rPr>
              <a:t>and Cu </a:t>
            </a:r>
            <a:r>
              <a:rPr lang="en-US" sz="3600" baseline="30000" dirty="0" smtClean="0">
                <a:latin typeface="Comic Sans MS" pitchFamily="66" charset="0"/>
              </a:rPr>
              <a:t>2+</a:t>
            </a:r>
          </a:p>
          <a:p>
            <a:r>
              <a:rPr lang="en-US" sz="3600" dirty="0" smtClean="0">
                <a:latin typeface="Comic Sans MS" pitchFamily="66" charset="0"/>
              </a:rPr>
              <a:t>Iron – Fe </a:t>
            </a:r>
            <a:r>
              <a:rPr lang="en-US" sz="3600" baseline="30000" dirty="0" smtClean="0">
                <a:latin typeface="Comic Sans MS" pitchFamily="66" charset="0"/>
              </a:rPr>
              <a:t>2+ </a:t>
            </a:r>
            <a:r>
              <a:rPr lang="en-US" sz="3600" dirty="0" smtClean="0">
                <a:latin typeface="Comic Sans MS" pitchFamily="66" charset="0"/>
              </a:rPr>
              <a:t>and Fe </a:t>
            </a:r>
            <a:r>
              <a:rPr lang="en-US" sz="3600" baseline="30000" dirty="0" smtClean="0">
                <a:latin typeface="Comic Sans MS" pitchFamily="66" charset="0"/>
              </a:rPr>
              <a:t>3+</a:t>
            </a:r>
          </a:p>
          <a:p>
            <a:r>
              <a:rPr lang="en-US" sz="3600" dirty="0" smtClean="0">
                <a:latin typeface="Comic Sans MS" pitchFamily="66" charset="0"/>
              </a:rPr>
              <a:t>Lead – </a:t>
            </a:r>
            <a:r>
              <a:rPr lang="en-US" sz="3600" dirty="0" err="1" smtClean="0">
                <a:latin typeface="Comic Sans MS" pitchFamily="66" charset="0"/>
              </a:rPr>
              <a:t>Pb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baseline="30000" dirty="0" smtClean="0">
                <a:latin typeface="Comic Sans MS" pitchFamily="66" charset="0"/>
              </a:rPr>
              <a:t>2+ </a:t>
            </a:r>
            <a:r>
              <a:rPr lang="en-US" sz="3600" dirty="0" smtClean="0">
                <a:latin typeface="Comic Sans MS" pitchFamily="66" charset="0"/>
              </a:rPr>
              <a:t>and </a:t>
            </a:r>
            <a:r>
              <a:rPr lang="en-US" sz="3600" dirty="0" err="1" smtClean="0">
                <a:latin typeface="Comic Sans MS" pitchFamily="66" charset="0"/>
              </a:rPr>
              <a:t>Pb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baseline="30000" dirty="0" smtClean="0">
                <a:latin typeface="Comic Sans MS" pitchFamily="66" charset="0"/>
              </a:rPr>
              <a:t>4+</a:t>
            </a:r>
          </a:p>
          <a:p>
            <a:r>
              <a:rPr lang="en-US" sz="3600" dirty="0" smtClean="0">
                <a:latin typeface="Comic Sans MS" pitchFamily="66" charset="0"/>
              </a:rPr>
              <a:t>Gold – Au </a:t>
            </a:r>
            <a:r>
              <a:rPr lang="en-US" sz="3600" baseline="30000" dirty="0" smtClean="0">
                <a:latin typeface="Comic Sans MS" pitchFamily="66" charset="0"/>
              </a:rPr>
              <a:t>1+ </a:t>
            </a:r>
            <a:r>
              <a:rPr lang="en-US" sz="3600" dirty="0" smtClean="0">
                <a:latin typeface="Comic Sans MS" pitchFamily="66" charset="0"/>
              </a:rPr>
              <a:t>and Au </a:t>
            </a:r>
            <a:r>
              <a:rPr lang="en-US" sz="3600" baseline="30000" dirty="0" smtClean="0">
                <a:latin typeface="Comic Sans MS" pitchFamily="66" charset="0"/>
              </a:rPr>
              <a:t>3+</a:t>
            </a:r>
          </a:p>
          <a:p>
            <a:r>
              <a:rPr lang="en-US" sz="3600" dirty="0" smtClean="0">
                <a:latin typeface="Comic Sans MS" pitchFamily="66" charset="0"/>
              </a:rPr>
              <a:t>Tin – </a:t>
            </a:r>
            <a:r>
              <a:rPr lang="en-US" sz="3600" dirty="0" err="1" smtClean="0">
                <a:latin typeface="Comic Sans MS" pitchFamily="66" charset="0"/>
              </a:rPr>
              <a:t>Sn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baseline="30000" dirty="0" smtClean="0">
                <a:latin typeface="Comic Sans MS" pitchFamily="66" charset="0"/>
              </a:rPr>
              <a:t>2+ </a:t>
            </a:r>
            <a:r>
              <a:rPr lang="en-US" sz="3600" dirty="0" smtClean="0">
                <a:latin typeface="Comic Sans MS" pitchFamily="66" charset="0"/>
              </a:rPr>
              <a:t>and </a:t>
            </a:r>
            <a:r>
              <a:rPr lang="en-US" sz="3600" dirty="0" err="1" smtClean="0">
                <a:latin typeface="Comic Sans MS" pitchFamily="66" charset="0"/>
              </a:rPr>
              <a:t>Sn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baseline="30000" dirty="0" smtClean="0">
                <a:latin typeface="Comic Sans MS" pitchFamily="66" charset="0"/>
              </a:rPr>
              <a:t>4+</a:t>
            </a:r>
            <a:endParaRPr lang="en-US" sz="3600" baseline="30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30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7731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Ionic Bonds</a:t>
            </a:r>
          </a:p>
        </p:txBody>
      </p:sp>
      <p:sp>
        <p:nvSpPr>
          <p:cNvPr id="57349" name="Rectangle 3"/>
          <p:cNvSpPr>
            <a:spLocks noGrp="1"/>
          </p:cNvSpPr>
          <p:nvPr>
            <p:ph type="body" sz="half" idx="1"/>
          </p:nvPr>
        </p:nvSpPr>
        <p:spPr>
          <a:xfrm>
            <a:off x="939800" y="1498601"/>
            <a:ext cx="10363200" cy="2468563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omic Sans MS" pitchFamily="66" charset="0"/>
              </a:rPr>
              <a:t>Ionic compounds (such as </a:t>
            </a:r>
            <a:r>
              <a:rPr lang="en-US" sz="3600" dirty="0" err="1" smtClean="0">
                <a:latin typeface="Comic Sans MS" pitchFamily="66" charset="0"/>
              </a:rPr>
              <a:t>NaCl</a:t>
            </a:r>
            <a:r>
              <a:rPr lang="en-US" sz="3600" dirty="0" smtClean="0">
                <a:latin typeface="Comic Sans MS" pitchFamily="66" charset="0"/>
              </a:rPr>
              <a:t>) are generally formed between metals and nonmetals. (</a:t>
            </a:r>
            <a:r>
              <a:rPr lang="en-US" sz="3600" dirty="0" err="1" smtClean="0">
                <a:latin typeface="Comic Sans MS" pitchFamily="66" charset="0"/>
              </a:rPr>
              <a:t>Cation</a:t>
            </a:r>
            <a:r>
              <a:rPr lang="en-US" sz="3600" dirty="0" smtClean="0">
                <a:latin typeface="Comic Sans MS" pitchFamily="66" charset="0"/>
              </a:rPr>
              <a:t> and Anions) due to electrostatic attraction</a:t>
            </a:r>
          </a:p>
        </p:txBody>
      </p:sp>
      <p:pic>
        <p:nvPicPr>
          <p:cNvPr id="57350" name="Picture 4" descr="02_2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846" y="3344863"/>
            <a:ext cx="6288754" cy="3195637"/>
          </a:xfrm>
        </p:spPr>
      </p:pic>
      <p:sp>
        <p:nvSpPr>
          <p:cNvPr id="5734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F69B2BF2-37EA-470A-B082-7AC39455AF40}" type="slidenum">
              <a:rPr lang="en-US" smtClean="0">
                <a:solidFill>
                  <a:schemeClr val="bg1"/>
                </a:solidFill>
              </a:rPr>
              <a:pPr/>
              <a:t>29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469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ELEMENTS ON THE PERIODIC TABLE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The elements on the periodic table are classified into one of three categories:</a:t>
            </a:r>
          </a:p>
          <a:p>
            <a:r>
              <a:rPr lang="en-US" sz="3200" dirty="0" smtClean="0"/>
              <a:t>METALS</a:t>
            </a:r>
          </a:p>
          <a:p>
            <a:r>
              <a:rPr lang="en-US" sz="3200" dirty="0" smtClean="0"/>
              <a:t>NONMETALS</a:t>
            </a:r>
          </a:p>
          <a:p>
            <a:r>
              <a:rPr lang="en-US" sz="3200" dirty="0" smtClean="0"/>
              <a:t>METALOIDS</a:t>
            </a:r>
            <a:endParaRPr lang="en-US" sz="3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64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Writing Formulas</a:t>
            </a:r>
          </a:p>
        </p:txBody>
      </p:sp>
      <p:pic>
        <p:nvPicPr>
          <p:cNvPr id="58374" name="Picture 4" descr="Criss-Cross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32000" y="1219201"/>
            <a:ext cx="7112000" cy="1166813"/>
          </a:xfrm>
        </p:spPr>
      </p:pic>
      <p:sp>
        <p:nvSpPr>
          <p:cNvPr id="270339" name="Rectangle 3"/>
          <p:cNvSpPr>
            <a:spLocks noGrp="1"/>
          </p:cNvSpPr>
          <p:nvPr>
            <p:ph type="body" sz="half" idx="2"/>
          </p:nvPr>
        </p:nvSpPr>
        <p:spPr>
          <a:xfrm>
            <a:off x="495300" y="2540001"/>
            <a:ext cx="10769600" cy="3937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dirty="0" smtClean="0">
                <a:latin typeface="Comic Sans MS" pitchFamily="66" charset="0"/>
              </a:rPr>
              <a:t>Because compounds are electrically neutral, one can determine the formula of a compound this way:</a:t>
            </a:r>
          </a:p>
          <a:p>
            <a:pPr lvl="1" eaLnBrk="1" hangingPunct="1"/>
            <a:r>
              <a:rPr lang="en-US" sz="2800" dirty="0" smtClean="0">
                <a:latin typeface="Comic Sans MS" pitchFamily="66" charset="0"/>
              </a:rPr>
              <a:t>The charge on the </a:t>
            </a:r>
            <a:r>
              <a:rPr lang="en-US" sz="2800" dirty="0" err="1" smtClean="0">
                <a:latin typeface="Comic Sans MS" pitchFamily="66" charset="0"/>
              </a:rPr>
              <a:t>cation</a:t>
            </a:r>
            <a:r>
              <a:rPr lang="en-US" sz="2800" dirty="0" smtClean="0">
                <a:latin typeface="Comic Sans MS" pitchFamily="66" charset="0"/>
              </a:rPr>
              <a:t> becomes the subscript on the anion.</a:t>
            </a:r>
          </a:p>
          <a:p>
            <a:pPr lvl="1" eaLnBrk="1" hangingPunct="1"/>
            <a:r>
              <a:rPr lang="en-US" sz="2800" dirty="0" smtClean="0">
                <a:latin typeface="Comic Sans MS" pitchFamily="66" charset="0"/>
              </a:rPr>
              <a:t>The charge on the anion becomes the subscript on the </a:t>
            </a:r>
            <a:r>
              <a:rPr lang="en-US" sz="2800" dirty="0" err="1" smtClean="0">
                <a:latin typeface="Comic Sans MS" pitchFamily="66" charset="0"/>
              </a:rPr>
              <a:t>cation</a:t>
            </a:r>
            <a:r>
              <a:rPr lang="en-US" sz="2800" dirty="0" smtClean="0">
                <a:latin typeface="Comic Sans MS" pitchFamily="66" charset="0"/>
              </a:rPr>
              <a:t>.</a:t>
            </a:r>
          </a:p>
          <a:p>
            <a:pPr lvl="1" eaLnBrk="1" hangingPunct="1"/>
            <a:r>
              <a:rPr lang="en-US" sz="2800" dirty="0" smtClean="0">
                <a:latin typeface="Comic Sans MS" pitchFamily="66" charset="0"/>
              </a:rPr>
              <a:t>If these subscripts are not in the lowest whole-number ratio, divide them by the greatest common factor.</a:t>
            </a:r>
          </a:p>
        </p:txBody>
      </p:sp>
      <p:sp>
        <p:nvSpPr>
          <p:cNvPr id="5837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52FDCD5D-18E3-43F3-940C-4176B695A4F7}" type="slidenum">
              <a:rPr lang="en-US" smtClean="0">
                <a:solidFill>
                  <a:schemeClr val="bg1"/>
                </a:solidFill>
              </a:rPr>
              <a:pPr/>
              <a:t>30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52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0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0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0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39" grpId="0" build="p" bldLvl="3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Examples: Writing the Formula for Ionic Compounds</a:t>
            </a:r>
          </a:p>
        </p:txBody>
      </p:sp>
      <p:sp>
        <p:nvSpPr>
          <p:cNvPr id="5939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200" dirty="0" err="1" smtClean="0">
                <a:latin typeface="Comic Sans MS" pitchFamily="66" charset="0"/>
              </a:rPr>
              <a:t>Ca</a:t>
            </a:r>
            <a:r>
              <a:rPr lang="en-US" sz="3200" dirty="0" smtClean="0">
                <a:latin typeface="Comic Sans MS" pitchFamily="66" charset="0"/>
              </a:rPr>
              <a:t> and </a:t>
            </a:r>
            <a:r>
              <a:rPr lang="en-US" sz="3200" dirty="0" err="1" smtClean="0">
                <a:latin typeface="Comic Sans MS" pitchFamily="66" charset="0"/>
              </a:rPr>
              <a:t>Cl</a:t>
            </a:r>
            <a:endParaRPr lang="en-US" sz="3200" dirty="0" smtClean="0">
              <a:latin typeface="Comic Sans MS" pitchFamily="66" charset="0"/>
            </a:endParaRPr>
          </a:p>
          <a:p>
            <a:pPr eaLnBrk="1" hangingPunct="1"/>
            <a:endParaRPr lang="en-US" sz="3200" dirty="0">
              <a:latin typeface="Comic Sans MS" pitchFamily="66" charset="0"/>
            </a:endParaRPr>
          </a:p>
          <a:p>
            <a:pPr eaLnBrk="1" hangingPunct="1"/>
            <a:r>
              <a:rPr lang="en-US" sz="3200" dirty="0" smtClean="0">
                <a:latin typeface="Comic Sans MS" pitchFamily="66" charset="0"/>
              </a:rPr>
              <a:t>Ba and F</a:t>
            </a:r>
          </a:p>
          <a:p>
            <a:pPr marL="0" indent="0" eaLnBrk="1" hangingPunct="1">
              <a:buNone/>
            </a:pPr>
            <a:endParaRPr lang="en-US" sz="3200" dirty="0">
              <a:latin typeface="Comic Sans MS" pitchFamily="66" charset="0"/>
            </a:endParaRPr>
          </a:p>
          <a:p>
            <a:pPr eaLnBrk="1" hangingPunct="1"/>
            <a:r>
              <a:rPr lang="en-US" sz="3200" dirty="0" smtClean="0">
                <a:latin typeface="Comic Sans MS" pitchFamily="66" charset="0"/>
              </a:rPr>
              <a:t>Na and S</a:t>
            </a:r>
          </a:p>
          <a:p>
            <a:pPr eaLnBrk="1" hangingPunct="1"/>
            <a:endParaRPr lang="en-US" dirty="0">
              <a:latin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 smtClean="0">
              <a:latin typeface="Comic Sans MS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939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1B006FBD-02CD-4F62-B421-A8B20FB39C39}" type="slidenum">
              <a:rPr lang="en-US" smtClean="0">
                <a:solidFill>
                  <a:schemeClr val="bg1"/>
                </a:solidFill>
              </a:rPr>
              <a:pPr/>
              <a:t>31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7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Polyatomic ions</a:t>
            </a:r>
          </a:p>
        </p:txBody>
      </p:sp>
      <p:sp>
        <p:nvSpPr>
          <p:cNvPr id="60421" name="Rectangle 3"/>
          <p:cNvSpPr>
            <a:spLocks noGrp="1"/>
          </p:cNvSpPr>
          <p:nvPr>
            <p:ph idx="1"/>
          </p:nvPr>
        </p:nvSpPr>
        <p:spPr>
          <a:xfrm>
            <a:off x="914400" y="1600200"/>
            <a:ext cx="10363200" cy="4876800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latin typeface="Comic Sans MS" pitchFamily="66" charset="0"/>
              </a:rPr>
              <a:t>Cations</a:t>
            </a:r>
            <a:r>
              <a:rPr lang="en-US" sz="2800" dirty="0" smtClean="0">
                <a:latin typeface="Comic Sans MS" pitchFamily="66" charset="0"/>
              </a:rPr>
              <a:t> or anions consisting of groups of atoms that are covalently bonded to each other</a:t>
            </a: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When more than one appears in a formula unit - the polyatomic ion is put in between parentheses, and a subscript is used to indication the number of the ions that appear in the formula unit</a:t>
            </a: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example: Ba(ClO</a:t>
            </a:r>
            <a:r>
              <a:rPr lang="en-US" sz="2800" baseline="-25000" dirty="0" smtClean="0">
                <a:latin typeface="Comic Sans MS" pitchFamily="66" charset="0"/>
              </a:rPr>
              <a:t>3</a:t>
            </a:r>
            <a:r>
              <a:rPr lang="en-US" sz="2800" dirty="0" smtClean="0">
                <a:latin typeface="Comic Sans MS" pitchFamily="66" charset="0"/>
              </a:rPr>
              <a:t>)</a:t>
            </a:r>
            <a:r>
              <a:rPr lang="en-US" sz="2800" baseline="-25000" dirty="0" smtClean="0">
                <a:latin typeface="Comic Sans MS" pitchFamily="66" charset="0"/>
              </a:rPr>
              <a:t>2</a:t>
            </a:r>
            <a:endParaRPr lang="en-US" sz="2800" dirty="0" smtClean="0">
              <a:latin typeface="Comic Sans MS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6041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70B61A4E-52B0-49B1-8DB5-A107EA455668}" type="slidenum">
              <a:rPr lang="en-US" smtClean="0">
                <a:solidFill>
                  <a:schemeClr val="bg1"/>
                </a:solidFill>
              </a:rPr>
              <a:pPr/>
              <a:t>32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27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Polyatomic Ions to Memorize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714501"/>
            <a:ext cx="5016499" cy="44577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Ammonium</a:t>
            </a:r>
          </a:p>
          <a:p>
            <a:r>
              <a:rPr lang="en-US" sz="2800" dirty="0" smtClean="0">
                <a:latin typeface="Comic Sans MS" pitchFamily="66" charset="0"/>
              </a:rPr>
              <a:t>Hydrogen Carbonate (Bicarbonate)</a:t>
            </a:r>
          </a:p>
          <a:p>
            <a:r>
              <a:rPr lang="en-US" sz="2800" dirty="0" smtClean="0">
                <a:latin typeface="Comic Sans MS" pitchFamily="66" charset="0"/>
              </a:rPr>
              <a:t>Carbonate</a:t>
            </a:r>
          </a:p>
          <a:p>
            <a:r>
              <a:rPr lang="en-US" sz="2800" dirty="0" smtClean="0">
                <a:latin typeface="Comic Sans MS" pitchFamily="66" charset="0"/>
              </a:rPr>
              <a:t>Nitrate</a:t>
            </a:r>
          </a:p>
          <a:p>
            <a:r>
              <a:rPr lang="en-US" sz="2800" dirty="0" smtClean="0">
                <a:latin typeface="Comic Sans MS" pitchFamily="66" charset="0"/>
              </a:rPr>
              <a:t>Hydroxide</a:t>
            </a:r>
          </a:p>
          <a:p>
            <a:r>
              <a:rPr lang="en-US" sz="2800" dirty="0">
                <a:latin typeface="Comic Sans MS" pitchFamily="66" charset="0"/>
              </a:rPr>
              <a:t>Sulfate</a:t>
            </a:r>
          </a:p>
          <a:p>
            <a:endParaRPr lang="en-US" dirty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982691" y="1803401"/>
            <a:ext cx="4193309" cy="44577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Acetate (</a:t>
            </a:r>
            <a:r>
              <a:rPr lang="en-US" sz="2800" dirty="0" err="1" smtClean="0">
                <a:latin typeface="Comic Sans MS" pitchFamily="66" charset="0"/>
              </a:rPr>
              <a:t>Ethanoate</a:t>
            </a:r>
            <a:r>
              <a:rPr lang="en-US" sz="2800" dirty="0" smtClean="0">
                <a:latin typeface="Comic Sans MS" pitchFamily="66" charset="0"/>
              </a:rPr>
              <a:t>)</a:t>
            </a:r>
          </a:p>
          <a:p>
            <a:r>
              <a:rPr lang="en-US" sz="2800" dirty="0">
                <a:latin typeface="Comic Sans MS" pitchFamily="66" charset="0"/>
              </a:rPr>
              <a:t>Phosphate</a:t>
            </a:r>
          </a:p>
          <a:p>
            <a:pPr marL="0" indent="0">
              <a:buNone/>
            </a:pPr>
            <a:endParaRPr lang="en-US" dirty="0" smtClean="0">
              <a:latin typeface="Comic Sans MS" pitchFamily="66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81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7985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Types of Ionic Compounds</a:t>
            </a:r>
          </a:p>
        </p:txBody>
      </p:sp>
      <p:sp>
        <p:nvSpPr>
          <p:cNvPr id="61445" name="Rectangle 3"/>
          <p:cNvSpPr>
            <a:spLocks noGrp="1"/>
          </p:cNvSpPr>
          <p:nvPr>
            <p:ph idx="1"/>
          </p:nvPr>
        </p:nvSpPr>
        <p:spPr>
          <a:xfrm>
            <a:off x="812801" y="1752600"/>
            <a:ext cx="10553700" cy="27559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dirty="0" smtClean="0">
                <a:latin typeface="Comic Sans MS" pitchFamily="66" charset="0"/>
              </a:rPr>
              <a:t>Ionic compounds will always consist of one of the following combinations:  </a:t>
            </a:r>
          </a:p>
          <a:p>
            <a:pPr lvl="1" eaLnBrk="1" hangingPunct="1"/>
            <a:r>
              <a:rPr lang="en-US" sz="2800" b="1" dirty="0" smtClean="0">
                <a:latin typeface="Comic Sans MS" pitchFamily="66" charset="0"/>
              </a:rPr>
              <a:t>a metal and a nonmetal</a:t>
            </a:r>
          </a:p>
          <a:p>
            <a:pPr lvl="1" eaLnBrk="1" hangingPunct="1"/>
            <a:r>
              <a:rPr lang="en-US" sz="2800" b="1" dirty="0" smtClean="0">
                <a:latin typeface="Comic Sans MS" pitchFamily="66" charset="0"/>
              </a:rPr>
              <a:t>a polyatomic ion  and a nonmetal</a:t>
            </a:r>
          </a:p>
          <a:p>
            <a:pPr lvl="1" eaLnBrk="1" hangingPunct="1"/>
            <a:r>
              <a:rPr lang="en-US" sz="2800" b="1" dirty="0" smtClean="0">
                <a:latin typeface="Comic Sans MS" pitchFamily="66" charset="0"/>
              </a:rPr>
              <a:t>a metal and a polyatomic ion or </a:t>
            </a:r>
          </a:p>
          <a:p>
            <a:pPr lvl="1" eaLnBrk="1" hangingPunct="1"/>
            <a:r>
              <a:rPr lang="en-US" sz="2800" b="1" dirty="0" smtClean="0">
                <a:latin typeface="Comic Sans MS" pitchFamily="66" charset="0"/>
              </a:rPr>
              <a:t>two polyatomic ions</a:t>
            </a:r>
            <a:endParaRPr lang="en-US" sz="2800" dirty="0" smtClean="0">
              <a:latin typeface="Comic Sans MS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6144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EC3D57D0-39C5-4CB9-BD9B-846D4EA1A904}" type="slidenum">
              <a:rPr lang="en-US" smtClean="0">
                <a:solidFill>
                  <a:schemeClr val="bg1"/>
                </a:solidFill>
              </a:rPr>
              <a:pPr/>
              <a:t>34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26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7223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Properties of Ionic Compounds</a:t>
            </a:r>
          </a:p>
        </p:txBody>
      </p:sp>
      <p:sp>
        <p:nvSpPr>
          <p:cNvPr id="63493" name="Rectangle 3"/>
          <p:cNvSpPr>
            <a:spLocks noGrp="1"/>
          </p:cNvSpPr>
          <p:nvPr>
            <p:ph idx="1"/>
          </p:nvPr>
        </p:nvSpPr>
        <p:spPr>
          <a:xfrm>
            <a:off x="406400" y="1600201"/>
            <a:ext cx="109728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3600" dirty="0" smtClean="0">
                <a:latin typeface="Comic Sans MS" pitchFamily="66" charset="0"/>
              </a:rPr>
              <a:t>High melting points that correlate with charges on ions</a:t>
            </a:r>
          </a:p>
          <a:p>
            <a:pPr eaLnBrk="1" hangingPunct="1">
              <a:lnSpc>
                <a:spcPct val="80000"/>
              </a:lnSpc>
            </a:pPr>
            <a:r>
              <a:rPr lang="en-US" sz="3600" dirty="0" smtClean="0">
                <a:latin typeface="Comic Sans MS" pitchFamily="66" charset="0"/>
              </a:rPr>
              <a:t>Most ionic solids do not conduct electricity but molten ionic compounds do.</a:t>
            </a:r>
          </a:p>
          <a:p>
            <a:pPr eaLnBrk="1" hangingPunct="1">
              <a:lnSpc>
                <a:spcPct val="80000"/>
              </a:lnSpc>
            </a:pPr>
            <a:r>
              <a:rPr lang="en-US" sz="3600" dirty="0" smtClean="0">
                <a:latin typeface="Comic Sans MS" pitchFamily="66" charset="0"/>
              </a:rPr>
              <a:t>Most ionic compounds dissolve in water</a:t>
            </a:r>
          </a:p>
          <a:p>
            <a:pPr eaLnBrk="1" hangingPunct="1">
              <a:lnSpc>
                <a:spcPct val="80000"/>
              </a:lnSpc>
            </a:pPr>
            <a:endParaRPr lang="en-US" sz="3600" dirty="0" smtClean="0">
              <a:latin typeface="Comic Sans MS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6349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E3F48EAE-EB62-470D-8A5A-BC8CBF1CB000}" type="slidenum">
              <a:rPr lang="en-US" smtClean="0">
                <a:solidFill>
                  <a:schemeClr val="bg1"/>
                </a:solidFill>
              </a:rPr>
              <a:pPr/>
              <a:t>35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6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7223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Properties cont.</a:t>
            </a:r>
          </a:p>
        </p:txBody>
      </p:sp>
      <p:sp>
        <p:nvSpPr>
          <p:cNvPr id="6451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latin typeface="Comic Sans MS" pitchFamily="66" charset="0"/>
              </a:rPr>
              <a:t>Solutions of ionic compounds in water conduct electricity (electrolytes)</a:t>
            </a:r>
          </a:p>
          <a:p>
            <a:pPr eaLnBrk="1" hangingPunct="1"/>
            <a:r>
              <a:rPr lang="en-US" sz="3600" dirty="0" smtClean="0">
                <a:latin typeface="Comic Sans MS" pitchFamily="66" charset="0"/>
              </a:rPr>
              <a:t>In ionic substances, each ion has its own characteristics, and these are different from the characteristics of the atom from which the ion was derived (</a:t>
            </a:r>
            <a:r>
              <a:rPr lang="en-US" sz="3600" dirty="0" err="1" smtClean="0">
                <a:latin typeface="Comic Sans MS" pitchFamily="66" charset="0"/>
              </a:rPr>
              <a:t>NaCl</a:t>
            </a:r>
            <a:r>
              <a:rPr lang="en-US" sz="3600" dirty="0" smtClean="0">
                <a:latin typeface="Comic Sans MS" pitchFamily="66" charset="0"/>
              </a:rPr>
              <a:t>)</a:t>
            </a:r>
          </a:p>
          <a:p>
            <a:pPr eaLnBrk="1" hangingPunct="1"/>
            <a:endParaRPr lang="en-US" sz="3600" dirty="0" smtClean="0">
              <a:latin typeface="Comic Sans MS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6451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E9723FA8-443F-4C29-BE51-8AA1C8978B21}" type="slidenum">
              <a:rPr lang="en-US" smtClean="0">
                <a:solidFill>
                  <a:schemeClr val="bg1"/>
                </a:solidFill>
              </a:rPr>
              <a:pPr/>
              <a:t>36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34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/>
          </p:cNvSpPr>
          <p:nvPr>
            <p:ph type="ctrTitle"/>
          </p:nvPr>
        </p:nvSpPr>
        <p:spPr>
          <a:xfrm>
            <a:off x="482600" y="4673600"/>
            <a:ext cx="103632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z="5000" dirty="0" smtClean="0">
                <a:latin typeface="Comic Sans MS" pitchFamily="66" charset="0"/>
              </a:rPr>
              <a:t>Binary Compound Nomenclature</a:t>
            </a:r>
          </a:p>
        </p:txBody>
      </p:sp>
      <p:sp>
        <p:nvSpPr>
          <p:cNvPr id="65538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347200" y="6019800"/>
            <a:ext cx="2844800" cy="4762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19742C3E-C202-4625-9D74-7D216A1A85ED}" type="slidenum">
              <a:rPr lang="en-US" smtClean="0">
                <a:solidFill>
                  <a:schemeClr val="bg1"/>
                </a:solidFill>
              </a:rPr>
              <a:pPr/>
              <a:t>37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223000"/>
            <a:ext cx="38608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/>
              <a:t>CDO IB Chemistry SL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01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Ionic Nomenclature</a:t>
            </a:r>
          </a:p>
        </p:txBody>
      </p:sp>
      <p:sp>
        <p:nvSpPr>
          <p:cNvPr id="281603" name="Rectangle 3"/>
          <p:cNvSpPr>
            <a:spLocks noGrp="1"/>
          </p:cNvSpPr>
          <p:nvPr>
            <p:ph idx="1"/>
          </p:nvPr>
        </p:nvSpPr>
        <p:spPr>
          <a:xfrm>
            <a:off x="914400" y="1447800"/>
            <a:ext cx="10363200" cy="4495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800" dirty="0" smtClean="0">
                <a:latin typeface="Comic Sans MS" pitchFamily="66" charset="0"/>
              </a:rPr>
              <a:t>Write the name of the </a:t>
            </a:r>
            <a:r>
              <a:rPr lang="en-US" sz="2800" dirty="0" err="1" smtClean="0">
                <a:latin typeface="Comic Sans MS" pitchFamily="66" charset="0"/>
              </a:rPr>
              <a:t>cation</a:t>
            </a:r>
            <a:r>
              <a:rPr lang="en-US" sz="2800" dirty="0" smtClean="0">
                <a:latin typeface="Comic Sans MS" pitchFamily="66" charset="0"/>
              </a:rPr>
              <a:t>.</a:t>
            </a:r>
          </a:p>
          <a:p>
            <a:pPr lvl="1" eaLnBrk="1" hangingPunct="1"/>
            <a:r>
              <a:rPr lang="en-US" sz="2500" dirty="0" smtClean="0">
                <a:latin typeface="Comic Sans MS" pitchFamily="66" charset="0"/>
              </a:rPr>
              <a:t>If the </a:t>
            </a:r>
            <a:r>
              <a:rPr lang="en-US" sz="2500" dirty="0" err="1" smtClean="0">
                <a:latin typeface="Comic Sans MS" pitchFamily="66" charset="0"/>
              </a:rPr>
              <a:t>cation</a:t>
            </a:r>
            <a:r>
              <a:rPr lang="en-US" sz="2500" dirty="0" smtClean="0">
                <a:latin typeface="Comic Sans MS" pitchFamily="66" charset="0"/>
              </a:rPr>
              <a:t> is a polyatomic ion, write the name of the polyatomic ion</a:t>
            </a:r>
          </a:p>
          <a:p>
            <a:pPr lvl="1"/>
            <a:r>
              <a:rPr lang="en-US" sz="2400" dirty="0">
                <a:latin typeface="Comic Sans MS" pitchFamily="66" charset="0"/>
              </a:rPr>
              <a:t>If the </a:t>
            </a:r>
            <a:r>
              <a:rPr lang="en-US" sz="2400" dirty="0" err="1">
                <a:latin typeface="Comic Sans MS" pitchFamily="66" charset="0"/>
              </a:rPr>
              <a:t>cation</a:t>
            </a:r>
            <a:r>
              <a:rPr lang="en-US" sz="2400" dirty="0">
                <a:latin typeface="Comic Sans MS" pitchFamily="66" charset="0"/>
              </a:rPr>
              <a:t> can have more than one possible charge, write the charge as a Roman numeral in parentheses.</a:t>
            </a:r>
          </a:p>
          <a:p>
            <a:pPr marL="320040" lvl="1" indent="0" eaLnBrk="1" hangingPunct="1">
              <a:buNone/>
            </a:pPr>
            <a:endParaRPr lang="en-US" sz="2500" dirty="0" smtClean="0">
              <a:latin typeface="Comic Sans MS" pitchFamily="66" charset="0"/>
            </a:endParaRP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If the anion is an element, change its ending to -</a:t>
            </a:r>
            <a:r>
              <a:rPr lang="en-US" sz="2800" i="1" dirty="0" smtClean="0">
                <a:solidFill>
                  <a:schemeClr val="accent1"/>
                </a:solidFill>
                <a:latin typeface="Comic Sans MS" pitchFamily="66" charset="0"/>
              </a:rPr>
              <a:t>ide</a:t>
            </a:r>
            <a:r>
              <a:rPr lang="en-US" sz="2800" dirty="0" smtClean="0">
                <a:latin typeface="Comic Sans MS" pitchFamily="66" charset="0"/>
              </a:rPr>
              <a:t>; </a:t>
            </a:r>
          </a:p>
          <a:p>
            <a:pPr lvl="1" eaLnBrk="1" hangingPunct="1"/>
            <a:r>
              <a:rPr lang="en-US" sz="2500" dirty="0" smtClean="0">
                <a:latin typeface="Comic Sans MS" pitchFamily="66" charset="0"/>
              </a:rPr>
              <a:t>If the anion is a polyatomic ion, simply write the name of the polyatomic ion.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6656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9D799494-9B79-4D50-ACAC-3A698D7157F2}" type="slidenum">
              <a:rPr lang="en-US" smtClean="0">
                <a:solidFill>
                  <a:schemeClr val="bg1"/>
                </a:solidFill>
              </a:rPr>
              <a:pPr/>
              <a:t>38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98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1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81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Examples Formula to Name</a:t>
            </a:r>
          </a:p>
        </p:txBody>
      </p:sp>
      <p:sp>
        <p:nvSpPr>
          <p:cNvPr id="67589" name="Rectangle 3"/>
          <p:cNvSpPr>
            <a:spLocks noGrp="1"/>
          </p:cNvSpPr>
          <p:nvPr>
            <p:ph idx="1"/>
          </p:nvPr>
        </p:nvSpPr>
        <p:spPr>
          <a:xfrm>
            <a:off x="508000" y="1412875"/>
            <a:ext cx="11176000" cy="4286250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en-US" sz="4400" dirty="0" err="1" smtClean="0">
                <a:latin typeface="Comic Sans MS" pitchFamily="66" charset="0"/>
              </a:rPr>
              <a:t>NaCl</a:t>
            </a:r>
            <a:endParaRPr lang="en-US" sz="4400" dirty="0" smtClean="0">
              <a:latin typeface="Comic Sans MS" pitchFamily="66" charset="0"/>
            </a:endParaRPr>
          </a:p>
          <a:p>
            <a:pPr eaLnBrk="1" hangingPunct="1"/>
            <a:r>
              <a:rPr lang="en-US" sz="4400" dirty="0" smtClean="0">
                <a:latin typeface="Comic Sans MS" pitchFamily="66" charset="0"/>
              </a:rPr>
              <a:t>MgCl</a:t>
            </a:r>
            <a:r>
              <a:rPr lang="en-US" sz="4400" baseline="-25000" dirty="0" smtClean="0">
                <a:latin typeface="Comic Sans MS" pitchFamily="66" charset="0"/>
              </a:rPr>
              <a:t>2</a:t>
            </a:r>
          </a:p>
          <a:p>
            <a:pPr eaLnBrk="1" hangingPunct="1"/>
            <a:r>
              <a:rPr lang="en-US" sz="4400" dirty="0" err="1" smtClean="0">
                <a:latin typeface="Comic Sans MS" pitchFamily="66" charset="0"/>
              </a:rPr>
              <a:t>KBr</a:t>
            </a:r>
            <a:endParaRPr lang="en-US" sz="4400" dirty="0" smtClean="0">
              <a:latin typeface="Comic Sans MS" pitchFamily="66" charset="0"/>
            </a:endParaRPr>
          </a:p>
          <a:p>
            <a:pPr eaLnBrk="1" hangingPunct="1"/>
            <a:r>
              <a:rPr lang="en-US" sz="4400" dirty="0" err="1" smtClean="0">
                <a:latin typeface="Comic Sans MS" pitchFamily="66" charset="0"/>
              </a:rPr>
              <a:t>CuCl</a:t>
            </a:r>
            <a:endParaRPr lang="en-US" sz="4400" dirty="0" smtClean="0">
              <a:latin typeface="Comic Sans MS" pitchFamily="66" charset="0"/>
            </a:endParaRPr>
          </a:p>
          <a:p>
            <a:pPr eaLnBrk="1" hangingPunct="1"/>
            <a:r>
              <a:rPr lang="en-US" sz="4400" dirty="0" smtClean="0">
                <a:latin typeface="Comic Sans MS" pitchFamily="66" charset="0"/>
              </a:rPr>
              <a:t>CuCl</a:t>
            </a:r>
            <a:r>
              <a:rPr lang="en-US" sz="4400" baseline="-25000" dirty="0" smtClean="0">
                <a:latin typeface="Comic Sans MS" pitchFamily="66" charset="0"/>
              </a:rPr>
              <a:t>2</a:t>
            </a:r>
          </a:p>
          <a:p>
            <a:pPr eaLnBrk="1" hangingPunct="1"/>
            <a:r>
              <a:rPr lang="en-US" sz="4400" dirty="0" smtClean="0">
                <a:latin typeface="Comic Sans MS" pitchFamily="66" charset="0"/>
              </a:rPr>
              <a:t>Al(NO</a:t>
            </a:r>
            <a:r>
              <a:rPr lang="en-US" sz="4400" baseline="-25000" dirty="0" smtClean="0">
                <a:latin typeface="Comic Sans MS" pitchFamily="66" charset="0"/>
              </a:rPr>
              <a:t>3</a:t>
            </a:r>
            <a:r>
              <a:rPr lang="en-US" sz="4400" dirty="0" smtClean="0">
                <a:latin typeface="Comic Sans MS" pitchFamily="66" charset="0"/>
              </a:rPr>
              <a:t>)</a:t>
            </a:r>
            <a:r>
              <a:rPr lang="en-US" sz="4400" baseline="-25000" dirty="0" smtClean="0">
                <a:latin typeface="Comic Sans MS" pitchFamily="66" charset="0"/>
              </a:rPr>
              <a:t>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6758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FB14FACD-1836-4CB8-BC71-459D3A8B7302}" type="slidenum">
              <a:rPr lang="en-US" smtClean="0">
                <a:solidFill>
                  <a:schemeClr val="bg1"/>
                </a:solidFill>
              </a:rPr>
              <a:pPr/>
              <a:t>39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42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67834" y="317500"/>
            <a:ext cx="10443633" cy="711200"/>
          </a:xfrm>
        </p:spPr>
        <p:txBody>
          <a:bodyPr/>
          <a:lstStyle/>
          <a:p>
            <a:r>
              <a:rPr lang="en-US" altLang="en-US"/>
              <a:t>A. Metallic Character</a:t>
            </a:r>
          </a:p>
        </p:txBody>
      </p:sp>
      <p:graphicFrame>
        <p:nvGraphicFramePr>
          <p:cNvPr id="156675" name="Object 3"/>
          <p:cNvGraphicFramePr>
            <a:graphicFrameLocks noChangeAspect="1"/>
          </p:cNvGraphicFramePr>
          <p:nvPr/>
        </p:nvGraphicFramePr>
        <p:xfrm>
          <a:off x="309034" y="1790701"/>
          <a:ext cx="11332633" cy="438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3" imgW="4264077" imgH="2365698" progId="Word.Document.8">
                  <p:embed/>
                </p:oleObj>
              </mc:Choice>
              <mc:Fallback>
                <p:oleObj name="Document" r:id="rId3" imgW="4264077" imgH="2365698" progId="Word.Document.8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034" y="1790701"/>
                        <a:ext cx="11332633" cy="438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67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161863" y="1466850"/>
            <a:ext cx="4229100" cy="1535113"/>
          </a:xfrm>
          <a:noFill/>
          <a:ln/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Clr>
                <a:srgbClr val="FFFF00"/>
              </a:buClr>
            </a:pPr>
            <a:r>
              <a:rPr lang="en-US" altLang="en-US" sz="2800" b="1" dirty="0"/>
              <a:t>Metals</a:t>
            </a:r>
          </a:p>
          <a:p>
            <a:pPr>
              <a:lnSpc>
                <a:spcPct val="90000"/>
              </a:lnSpc>
              <a:buClr>
                <a:srgbClr val="FF66FF"/>
              </a:buClr>
            </a:pPr>
            <a:r>
              <a:rPr lang="en-US" altLang="en-US" sz="2800" b="1" dirty="0"/>
              <a:t>Nonmetals</a:t>
            </a:r>
            <a:endParaRPr lang="en-US" altLang="en-US" sz="2800" dirty="0"/>
          </a:p>
          <a:p>
            <a:pPr>
              <a:lnSpc>
                <a:spcPct val="90000"/>
              </a:lnSpc>
              <a:buClr>
                <a:srgbClr val="66FF66"/>
              </a:buClr>
            </a:pPr>
            <a:r>
              <a:rPr lang="en-US" altLang="en-US" sz="2800" b="1" dirty="0"/>
              <a:t>Metalloids</a:t>
            </a:r>
            <a:endParaRPr lang="en-US" altLang="en-US" sz="2800" dirty="0"/>
          </a:p>
        </p:txBody>
      </p:sp>
      <p:sp>
        <p:nvSpPr>
          <p:cNvPr id="156678" name="Text Box 6"/>
          <p:cNvSpPr txBox="1">
            <a:spLocks noChangeArrowheads="1"/>
          </p:cNvSpPr>
          <p:nvPr/>
        </p:nvSpPr>
        <p:spPr bwMode="auto">
          <a:xfrm>
            <a:off x="8104718" y="2160588"/>
            <a:ext cx="5016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Monotype Sorts" pitchFamily="2" charset="2"/>
              <a:buNone/>
            </a:pPr>
            <a:r>
              <a:rPr lang="en-US" altLang="en-US" sz="200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56679" name="Rectangle 7"/>
          <p:cNvSpPr>
            <a:spLocks noChangeArrowheads="1"/>
          </p:cNvSpPr>
          <p:nvPr/>
        </p:nvSpPr>
        <p:spPr bwMode="auto">
          <a:xfrm>
            <a:off x="8676217" y="2562225"/>
            <a:ext cx="4138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n-US" altLang="en-US" sz="2000">
                <a:solidFill>
                  <a:schemeClr val="bg1"/>
                </a:solidFill>
              </a:rPr>
              <a:t>Si</a:t>
            </a:r>
          </a:p>
        </p:txBody>
      </p:sp>
      <p:sp>
        <p:nvSpPr>
          <p:cNvPr id="156680" name="Rectangle 8"/>
          <p:cNvSpPr>
            <a:spLocks noChangeArrowheads="1"/>
          </p:cNvSpPr>
          <p:nvPr/>
        </p:nvSpPr>
        <p:spPr bwMode="auto">
          <a:xfrm>
            <a:off x="8616951" y="2974975"/>
            <a:ext cx="5261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n-US" altLang="en-US" sz="2000">
                <a:solidFill>
                  <a:schemeClr val="bg1"/>
                </a:solidFill>
              </a:rPr>
              <a:t>Ge</a:t>
            </a:r>
          </a:p>
        </p:txBody>
      </p:sp>
      <p:sp>
        <p:nvSpPr>
          <p:cNvPr id="156681" name="Rectangle 9"/>
          <p:cNvSpPr>
            <a:spLocks noChangeArrowheads="1"/>
          </p:cNvSpPr>
          <p:nvPr/>
        </p:nvSpPr>
        <p:spPr bwMode="auto">
          <a:xfrm>
            <a:off x="9239251" y="3001963"/>
            <a:ext cx="48442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n-US" altLang="en-US" sz="2000">
                <a:solidFill>
                  <a:schemeClr val="bg1"/>
                </a:solidFill>
              </a:rPr>
              <a:t>As</a:t>
            </a:r>
          </a:p>
        </p:txBody>
      </p:sp>
      <p:sp>
        <p:nvSpPr>
          <p:cNvPr id="156682" name="Rectangle 10"/>
          <p:cNvSpPr>
            <a:spLocks noChangeArrowheads="1"/>
          </p:cNvSpPr>
          <p:nvPr/>
        </p:nvSpPr>
        <p:spPr bwMode="auto">
          <a:xfrm>
            <a:off x="9226551" y="3395663"/>
            <a:ext cx="49885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n-US" altLang="en-US" sz="2000">
                <a:solidFill>
                  <a:schemeClr val="bg1"/>
                </a:solidFill>
              </a:rPr>
              <a:t>Sb</a:t>
            </a:r>
          </a:p>
        </p:txBody>
      </p:sp>
      <p:sp>
        <p:nvSpPr>
          <p:cNvPr id="156683" name="Rectangle 11"/>
          <p:cNvSpPr>
            <a:spLocks noChangeArrowheads="1"/>
          </p:cNvSpPr>
          <p:nvPr/>
        </p:nvSpPr>
        <p:spPr bwMode="auto">
          <a:xfrm>
            <a:off x="9834034" y="3405188"/>
            <a:ext cx="45602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n-US" altLang="en-US" sz="2000">
                <a:solidFill>
                  <a:schemeClr val="bg1"/>
                </a:solidFill>
              </a:rPr>
              <a:t>Te</a:t>
            </a:r>
          </a:p>
        </p:txBody>
      </p:sp>
      <p:sp>
        <p:nvSpPr>
          <p:cNvPr id="156684" name="Rectangle 12"/>
          <p:cNvSpPr>
            <a:spLocks noChangeArrowheads="1"/>
          </p:cNvSpPr>
          <p:nvPr/>
        </p:nvSpPr>
        <p:spPr bwMode="auto">
          <a:xfrm>
            <a:off x="9810751" y="3763963"/>
            <a:ext cx="49885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n-US" altLang="en-US" sz="2000">
                <a:solidFill>
                  <a:schemeClr val="bg1"/>
                </a:solidFill>
              </a:rPr>
              <a:t>Po</a:t>
            </a:r>
          </a:p>
        </p:txBody>
      </p:sp>
      <p:sp>
        <p:nvSpPr>
          <p:cNvPr id="156685" name="Rectangle 13"/>
          <p:cNvSpPr>
            <a:spLocks noChangeArrowheads="1"/>
          </p:cNvSpPr>
          <p:nvPr/>
        </p:nvSpPr>
        <p:spPr bwMode="auto">
          <a:xfrm>
            <a:off x="10420351" y="3736975"/>
            <a:ext cx="42672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n-US" altLang="en-US" sz="2000">
                <a:solidFill>
                  <a:schemeClr val="bg1"/>
                </a:solidFill>
              </a:rPr>
              <a:t>At</a:t>
            </a:r>
          </a:p>
        </p:txBody>
      </p:sp>
    </p:spTree>
    <p:extLst>
      <p:ext uri="{BB962C8B-B14F-4D97-AF65-F5344CB8AC3E}">
        <p14:creationId xmlns:p14="http://schemas.microsoft.com/office/powerpoint/2010/main" val="169382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6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6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6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6" grpId="0" build="p" autoUpdateAnimBg="0" advAuto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n-US" dirty="0" smtClean="0"/>
              <a:t>Example Name to Formula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2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n-US" dirty="0" smtClean="0"/>
              <a:t>White Board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39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/>
          </p:cNvSpPr>
          <p:nvPr>
            <p:ph type="ctrTitle"/>
          </p:nvPr>
        </p:nvSpPr>
        <p:spPr>
          <a:xfrm>
            <a:off x="571500" y="4784725"/>
            <a:ext cx="10363200" cy="12065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Binary Molecular Nomenclature</a:t>
            </a:r>
          </a:p>
        </p:txBody>
      </p:sp>
      <p:sp>
        <p:nvSpPr>
          <p:cNvPr id="68610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347200" y="6019800"/>
            <a:ext cx="2844800" cy="4762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7ABC6B6B-953F-45FA-BFE3-B4495F58DADF}" type="slidenum">
              <a:rPr lang="en-US" smtClean="0">
                <a:solidFill>
                  <a:schemeClr val="bg1"/>
                </a:solidFill>
              </a:rPr>
              <a:pPr/>
              <a:t>42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223000"/>
            <a:ext cx="38608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/>
              <a:t>CDO IB Chemistry SL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20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Nonmetals + nonmetals</a:t>
            </a:r>
          </a:p>
        </p:txBody>
      </p:sp>
      <p:sp>
        <p:nvSpPr>
          <p:cNvPr id="69637" name="Rectangle 3"/>
          <p:cNvSpPr>
            <a:spLocks noGrp="1"/>
          </p:cNvSpPr>
          <p:nvPr>
            <p:ph idx="1"/>
          </p:nvPr>
        </p:nvSpPr>
        <p:spPr>
          <a:xfrm>
            <a:off x="508000" y="1412876"/>
            <a:ext cx="11176000" cy="4638675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omic Sans MS" pitchFamily="66" charset="0"/>
              </a:rPr>
              <a:t>Name nonmetal further to the left of the periodic table first with no changes</a:t>
            </a:r>
          </a:p>
          <a:p>
            <a:pPr eaLnBrk="1" hangingPunct="1"/>
            <a:r>
              <a:rPr lang="en-US" sz="4000" dirty="0" smtClean="0">
                <a:latin typeface="Comic Sans MS" pitchFamily="66" charset="0"/>
              </a:rPr>
              <a:t>Name nonmetal further to the right of the periodic table second with the -ide suffix</a:t>
            </a:r>
          </a:p>
          <a:p>
            <a:pPr eaLnBrk="1" hangingPunct="1"/>
            <a:r>
              <a:rPr lang="en-US" sz="4000" dirty="0" smtClean="0">
                <a:latin typeface="Comic Sans MS" pitchFamily="66" charset="0"/>
              </a:rPr>
              <a:t>Use Greek prefixes to indicate the number of each one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6963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AF487488-35DC-4D7E-94BC-FCB3A6B426CA}" type="slidenum">
              <a:rPr lang="en-US" smtClean="0">
                <a:solidFill>
                  <a:schemeClr val="bg1"/>
                </a:solidFill>
              </a:rPr>
              <a:pPr/>
              <a:t>43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81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Greek prefixes</a:t>
            </a:r>
          </a:p>
        </p:txBody>
      </p:sp>
      <p:graphicFrame>
        <p:nvGraphicFramePr>
          <p:cNvPr id="3" name="Table Placeholder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543799299"/>
              </p:ext>
            </p:extLst>
          </p:nvPr>
        </p:nvGraphicFramePr>
        <p:xfrm>
          <a:off x="508000" y="1412875"/>
          <a:ext cx="11176000" cy="509016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5588000"/>
                <a:gridCol w="558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Number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Prefix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Mono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Di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Tri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4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Tetra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Penta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6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Hexa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7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Hepta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8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Octa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9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Nona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Deca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06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5EA8D934-5C36-45BF-A6F6-914C3AEECF86}" type="slidenum">
              <a:rPr lang="en-US" smtClean="0">
                <a:solidFill>
                  <a:schemeClr val="bg1"/>
                </a:solidFill>
              </a:rPr>
              <a:pPr/>
              <a:t>44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530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7350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Examples</a:t>
            </a:r>
          </a:p>
        </p:txBody>
      </p:sp>
      <p:sp>
        <p:nvSpPr>
          <p:cNvPr id="7168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omic Sans MS" pitchFamily="66" charset="0"/>
              </a:rPr>
              <a:t>N</a:t>
            </a:r>
            <a:r>
              <a:rPr lang="en-US" baseline="-25000" dirty="0" smtClean="0">
                <a:latin typeface="Comic Sans MS" pitchFamily="66" charset="0"/>
              </a:rPr>
              <a:t>2</a:t>
            </a:r>
            <a:r>
              <a:rPr lang="en-US" dirty="0" smtClean="0">
                <a:latin typeface="Comic Sans MS" pitchFamily="66" charset="0"/>
              </a:rPr>
              <a:t>O</a:t>
            </a:r>
            <a:r>
              <a:rPr lang="en-US" baseline="-25000" dirty="0" smtClean="0">
                <a:latin typeface="Comic Sans MS" pitchFamily="66" charset="0"/>
              </a:rPr>
              <a:t>3</a:t>
            </a:r>
            <a:r>
              <a:rPr lang="en-US" dirty="0" smtClean="0">
                <a:latin typeface="Comic Sans MS" pitchFamily="66" charset="0"/>
              </a:rPr>
              <a:t> </a:t>
            </a:r>
          </a:p>
          <a:p>
            <a:pPr eaLnBrk="1" hangingPunct="1">
              <a:buFontTx/>
              <a:buNone/>
            </a:pPr>
            <a:endParaRPr lang="en-US" dirty="0" smtClean="0">
              <a:latin typeface="Comic Sans MS" pitchFamily="66" charset="0"/>
            </a:endParaRPr>
          </a:p>
          <a:p>
            <a:pPr eaLnBrk="1" hangingPunct="1"/>
            <a:r>
              <a:rPr lang="en-US" dirty="0" smtClean="0">
                <a:latin typeface="Comic Sans MS" pitchFamily="66" charset="0"/>
              </a:rPr>
              <a:t>CO</a:t>
            </a:r>
            <a:r>
              <a:rPr lang="en-US" baseline="-25000" dirty="0" smtClean="0">
                <a:latin typeface="Comic Sans MS" pitchFamily="66" charset="0"/>
              </a:rPr>
              <a:t>2</a:t>
            </a:r>
            <a:r>
              <a:rPr lang="en-US" dirty="0" smtClean="0">
                <a:latin typeface="Comic Sans MS" pitchFamily="66" charset="0"/>
              </a:rPr>
              <a:t> </a:t>
            </a:r>
          </a:p>
          <a:p>
            <a:pPr eaLnBrk="1" hangingPunct="1">
              <a:buFontTx/>
              <a:buNone/>
            </a:pPr>
            <a:endParaRPr lang="en-US" dirty="0" smtClean="0">
              <a:latin typeface="Comic Sans MS" pitchFamily="66" charset="0"/>
            </a:endParaRPr>
          </a:p>
          <a:p>
            <a:pPr eaLnBrk="1" hangingPunct="1"/>
            <a:r>
              <a:rPr lang="en-US" dirty="0" smtClean="0">
                <a:latin typeface="Comic Sans MS" pitchFamily="66" charset="0"/>
              </a:rPr>
              <a:t>P</a:t>
            </a:r>
            <a:r>
              <a:rPr lang="en-US" baseline="-25000" dirty="0" smtClean="0">
                <a:latin typeface="Comic Sans MS" pitchFamily="66" charset="0"/>
              </a:rPr>
              <a:t>2</a:t>
            </a:r>
            <a:r>
              <a:rPr lang="en-US" dirty="0" smtClean="0">
                <a:latin typeface="Comic Sans MS" pitchFamily="66" charset="0"/>
              </a:rPr>
              <a:t>O</a:t>
            </a:r>
            <a:r>
              <a:rPr lang="en-US" baseline="-25000" dirty="0" smtClean="0">
                <a:latin typeface="Comic Sans MS" pitchFamily="66" charset="0"/>
              </a:rPr>
              <a:t>5</a:t>
            </a:r>
            <a:r>
              <a:rPr lang="en-US" dirty="0" smtClean="0">
                <a:latin typeface="Comic Sans MS" pitchFamily="66" charset="0"/>
              </a:rPr>
              <a:t>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716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4290FCA4-6FEC-41F6-9221-E10D7A3A0202}" type="slidenum">
              <a:rPr lang="en-US" smtClean="0">
                <a:solidFill>
                  <a:schemeClr val="bg1"/>
                </a:solidFill>
              </a:rPr>
              <a:pPr/>
              <a:t>45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96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969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Acids</a:t>
            </a:r>
          </a:p>
        </p:txBody>
      </p:sp>
      <p:sp>
        <p:nvSpPr>
          <p:cNvPr id="72709" name="Rectangle 3"/>
          <p:cNvSpPr>
            <a:spLocks noGrp="1"/>
          </p:cNvSpPr>
          <p:nvPr>
            <p:ph idx="1"/>
          </p:nvPr>
        </p:nvSpPr>
        <p:spPr>
          <a:xfrm>
            <a:off x="508000" y="1412876"/>
            <a:ext cx="11176000" cy="4183063"/>
          </a:xfrm>
        </p:spPr>
        <p:txBody>
          <a:bodyPr>
            <a:normAutofit fontScale="77500" lnSpcReduction="20000"/>
          </a:bodyPr>
          <a:lstStyle/>
          <a:p>
            <a:pPr eaLnBrk="1" hangingPunct="1"/>
            <a:r>
              <a:rPr lang="en-US" sz="3800" dirty="0" smtClean="0">
                <a:latin typeface="Comic Sans MS" pitchFamily="66" charset="0"/>
              </a:rPr>
              <a:t>Binary acids – H with one other non metal</a:t>
            </a:r>
          </a:p>
          <a:p>
            <a:pPr lvl="1" eaLnBrk="1" hangingPunct="1"/>
            <a:r>
              <a:rPr lang="en-US" sz="3200" dirty="0" smtClean="0">
                <a:latin typeface="Comic Sans MS" pitchFamily="66" charset="0"/>
              </a:rPr>
              <a:t>name begins with hydro</a:t>
            </a:r>
          </a:p>
          <a:p>
            <a:pPr lvl="1" eaLnBrk="1" hangingPunct="1"/>
            <a:r>
              <a:rPr lang="en-US" sz="3200" dirty="0" smtClean="0">
                <a:latin typeface="Comic Sans MS" pitchFamily="66" charset="0"/>
              </a:rPr>
              <a:t>then add stem of nonmetal plus -</a:t>
            </a:r>
            <a:r>
              <a:rPr lang="en-US" sz="3200" dirty="0" err="1" smtClean="0">
                <a:latin typeface="Comic Sans MS" pitchFamily="66" charset="0"/>
              </a:rPr>
              <a:t>ic</a:t>
            </a:r>
            <a:endParaRPr lang="en-US" sz="3200" dirty="0" smtClean="0">
              <a:latin typeface="Comic Sans MS" pitchFamily="66" charset="0"/>
            </a:endParaRPr>
          </a:p>
          <a:p>
            <a:pPr lvl="1" eaLnBrk="1" hangingPunct="1"/>
            <a:r>
              <a:rPr lang="en-US" sz="3200" dirty="0" smtClean="0">
                <a:latin typeface="Comic Sans MS" pitchFamily="66" charset="0"/>
              </a:rPr>
              <a:t>end with acid</a:t>
            </a:r>
          </a:p>
          <a:p>
            <a:pPr eaLnBrk="1" hangingPunct="1"/>
            <a:r>
              <a:rPr lang="en-US" dirty="0" smtClean="0">
                <a:latin typeface="Comic Sans MS" pitchFamily="66" charset="0"/>
              </a:rPr>
              <a:t>Examples</a:t>
            </a:r>
          </a:p>
          <a:p>
            <a:pPr lvl="1" eaLnBrk="1" hangingPunct="1"/>
            <a:r>
              <a:rPr lang="en-US" sz="3200" dirty="0" err="1" smtClean="0">
                <a:latin typeface="Comic Sans MS" pitchFamily="66" charset="0"/>
              </a:rPr>
              <a:t>HCl</a:t>
            </a:r>
            <a:r>
              <a:rPr lang="en-US" sz="3200" dirty="0" smtClean="0">
                <a:latin typeface="Comic Sans MS" pitchFamily="66" charset="0"/>
              </a:rPr>
              <a:t> – </a:t>
            </a:r>
          </a:p>
          <a:p>
            <a:pPr lvl="1" eaLnBrk="1" hangingPunct="1">
              <a:buFontTx/>
              <a:buNone/>
            </a:pPr>
            <a:endParaRPr lang="en-US" sz="3200" dirty="0" smtClean="0">
              <a:latin typeface="Comic Sans MS" pitchFamily="66" charset="0"/>
            </a:endParaRPr>
          </a:p>
          <a:p>
            <a:pPr lvl="1" eaLnBrk="1" hangingPunct="1"/>
            <a:r>
              <a:rPr lang="en-US" sz="3200" dirty="0" smtClean="0">
                <a:latin typeface="Comic Sans MS" pitchFamily="66" charset="0"/>
              </a:rPr>
              <a:t>H</a:t>
            </a:r>
            <a:r>
              <a:rPr lang="en-US" sz="3200" baseline="-25000" dirty="0" smtClean="0">
                <a:latin typeface="Comic Sans MS" pitchFamily="66" charset="0"/>
              </a:rPr>
              <a:t>2</a:t>
            </a:r>
            <a:r>
              <a:rPr lang="en-US" sz="3200" dirty="0" smtClean="0">
                <a:latin typeface="Comic Sans MS" pitchFamily="66" charset="0"/>
              </a:rPr>
              <a:t>S -</a:t>
            </a:r>
            <a:r>
              <a:rPr lang="en-US" dirty="0" smtClean="0">
                <a:latin typeface="Comic Sans MS" pitchFamily="66" charset="0"/>
              </a:rPr>
              <a:t>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7270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BD2D88D0-EAF7-4CC9-993D-76CC8E0331B8}" type="slidenum">
              <a:rPr lang="en-US" smtClean="0">
                <a:solidFill>
                  <a:schemeClr val="bg1"/>
                </a:solidFill>
              </a:rPr>
              <a:pPr/>
              <a:t>46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51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latin typeface="Comic Sans MS" pitchFamily="66" charset="0"/>
              </a:rPr>
              <a:t>Oxyacids</a:t>
            </a:r>
            <a:endParaRPr lang="en-US" dirty="0" smtClean="0">
              <a:latin typeface="Comic Sans MS" pitchFamily="66" charset="0"/>
            </a:endParaRPr>
          </a:p>
        </p:txBody>
      </p:sp>
      <p:sp>
        <p:nvSpPr>
          <p:cNvPr id="7373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omic Sans MS" pitchFamily="66" charset="0"/>
              </a:rPr>
              <a:t>Take polyatomic suffix and convert</a:t>
            </a:r>
          </a:p>
          <a:p>
            <a:pPr lvl="1" eaLnBrk="1" hangingPunct="1"/>
            <a:r>
              <a:rPr lang="en-US" dirty="0" smtClean="0">
                <a:latin typeface="Comic Sans MS" pitchFamily="66" charset="0"/>
              </a:rPr>
              <a:t>change -ate to -</a:t>
            </a:r>
            <a:r>
              <a:rPr lang="en-US" dirty="0" err="1" smtClean="0">
                <a:latin typeface="Comic Sans MS" pitchFamily="66" charset="0"/>
              </a:rPr>
              <a:t>ic</a:t>
            </a:r>
            <a:endParaRPr lang="en-US" dirty="0" smtClean="0">
              <a:latin typeface="Comic Sans MS" pitchFamily="66" charset="0"/>
            </a:endParaRPr>
          </a:p>
          <a:p>
            <a:pPr lvl="1" eaLnBrk="1" hangingPunct="1"/>
            <a:r>
              <a:rPr lang="en-US" dirty="0" smtClean="0">
                <a:latin typeface="Comic Sans MS" pitchFamily="66" charset="0"/>
              </a:rPr>
              <a:t>change -</a:t>
            </a:r>
            <a:r>
              <a:rPr lang="en-US" dirty="0" err="1" smtClean="0">
                <a:latin typeface="Comic Sans MS" pitchFamily="66" charset="0"/>
              </a:rPr>
              <a:t>ite</a:t>
            </a:r>
            <a:r>
              <a:rPr lang="en-US" dirty="0" smtClean="0">
                <a:latin typeface="Comic Sans MS" pitchFamily="66" charset="0"/>
              </a:rPr>
              <a:t> to -</a:t>
            </a:r>
            <a:r>
              <a:rPr lang="en-US" dirty="0" err="1" smtClean="0">
                <a:latin typeface="Comic Sans MS" pitchFamily="66" charset="0"/>
              </a:rPr>
              <a:t>ous</a:t>
            </a:r>
            <a:endParaRPr lang="en-US" dirty="0" smtClean="0">
              <a:latin typeface="Comic Sans MS" pitchFamily="66" charset="0"/>
            </a:endParaRPr>
          </a:p>
          <a:p>
            <a:pPr eaLnBrk="1" hangingPunct="1"/>
            <a:r>
              <a:rPr lang="en-US" dirty="0" smtClean="0">
                <a:latin typeface="Comic Sans MS" pitchFamily="66" charset="0"/>
              </a:rPr>
              <a:t>Do not use hydro- in the beginning</a:t>
            </a:r>
          </a:p>
          <a:p>
            <a:pPr eaLnBrk="1" hangingPunct="1"/>
            <a:r>
              <a:rPr lang="en-US" dirty="0" smtClean="0">
                <a:latin typeface="Comic Sans MS" pitchFamily="66" charset="0"/>
              </a:rPr>
              <a:t>Examples</a:t>
            </a:r>
          </a:p>
          <a:p>
            <a:pPr lvl="1" eaLnBrk="1" hangingPunct="1"/>
            <a:r>
              <a:rPr lang="en-US" dirty="0" smtClean="0">
                <a:latin typeface="Comic Sans MS" pitchFamily="66" charset="0"/>
              </a:rPr>
              <a:t>H</a:t>
            </a:r>
            <a:r>
              <a:rPr lang="en-US" baseline="-25000" dirty="0" smtClean="0">
                <a:latin typeface="Comic Sans MS" pitchFamily="66" charset="0"/>
              </a:rPr>
              <a:t>2</a:t>
            </a:r>
            <a:r>
              <a:rPr lang="en-US" dirty="0" smtClean="0">
                <a:latin typeface="Comic Sans MS" pitchFamily="66" charset="0"/>
              </a:rPr>
              <a:t>SO</a:t>
            </a:r>
            <a:r>
              <a:rPr lang="en-US" baseline="-25000" dirty="0" smtClean="0">
                <a:latin typeface="Comic Sans MS" pitchFamily="66" charset="0"/>
              </a:rPr>
              <a:t>4</a:t>
            </a:r>
            <a:r>
              <a:rPr lang="en-US" dirty="0" smtClean="0">
                <a:latin typeface="Comic Sans MS" pitchFamily="66" charset="0"/>
              </a:rPr>
              <a:t> – </a:t>
            </a:r>
          </a:p>
          <a:p>
            <a:pPr lvl="1" eaLnBrk="1" hangingPunct="1">
              <a:buFontTx/>
              <a:buNone/>
            </a:pPr>
            <a:endParaRPr lang="en-US" dirty="0" smtClean="0">
              <a:latin typeface="Comic Sans MS" pitchFamily="66" charset="0"/>
            </a:endParaRPr>
          </a:p>
          <a:p>
            <a:pPr lvl="1" eaLnBrk="1" hangingPunct="1"/>
            <a:r>
              <a:rPr lang="en-US" dirty="0" smtClean="0">
                <a:latin typeface="Comic Sans MS" pitchFamily="66" charset="0"/>
              </a:rPr>
              <a:t>H</a:t>
            </a:r>
            <a:r>
              <a:rPr lang="en-US" baseline="-25000" dirty="0" smtClean="0">
                <a:latin typeface="Comic Sans MS" pitchFamily="66" charset="0"/>
              </a:rPr>
              <a:t>2</a:t>
            </a:r>
            <a:r>
              <a:rPr lang="en-US" dirty="0" smtClean="0">
                <a:latin typeface="Comic Sans MS" pitchFamily="66" charset="0"/>
              </a:rPr>
              <a:t>SO</a:t>
            </a:r>
            <a:r>
              <a:rPr lang="en-US" baseline="-25000" dirty="0" smtClean="0">
                <a:latin typeface="Comic Sans MS" pitchFamily="66" charset="0"/>
              </a:rPr>
              <a:t>3</a:t>
            </a:r>
            <a:r>
              <a:rPr lang="en-US" dirty="0" smtClean="0">
                <a:latin typeface="Comic Sans MS" pitchFamily="66" charset="0"/>
              </a:rPr>
              <a:t> -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7373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CBC74856-0672-4D8F-852E-423A16582989}" type="slidenum">
              <a:rPr lang="en-US" smtClean="0">
                <a:solidFill>
                  <a:schemeClr val="bg1"/>
                </a:solidFill>
              </a:rPr>
              <a:pPr/>
              <a:t>47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92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Hydrates</a:t>
            </a:r>
          </a:p>
        </p:txBody>
      </p:sp>
      <p:sp>
        <p:nvSpPr>
          <p:cNvPr id="74757" name="Rectangle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latin typeface="Comic Sans MS" pitchFamily="66" charset="0"/>
              </a:rPr>
              <a:t>Some ionic compounds can have water molecules attached within the structure</a:t>
            </a:r>
          </a:p>
          <a:p>
            <a:pPr eaLnBrk="1" hangingPunct="1"/>
            <a:r>
              <a:rPr lang="en-US" sz="3600" dirty="0" smtClean="0">
                <a:latin typeface="Comic Sans MS" pitchFamily="66" charset="0"/>
              </a:rPr>
              <a:t>These compounds are termed hydrates and have properties distinct from the </a:t>
            </a:r>
            <a:r>
              <a:rPr lang="en-US" sz="3600" dirty="0" err="1" smtClean="0">
                <a:latin typeface="Comic Sans MS" pitchFamily="66" charset="0"/>
              </a:rPr>
              <a:t>unhydrated</a:t>
            </a:r>
            <a:r>
              <a:rPr lang="en-US" sz="3600" dirty="0" smtClean="0">
                <a:latin typeface="Comic Sans MS" pitchFamily="66" charset="0"/>
              </a:rPr>
              <a:t> form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7475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54863A83-1689-4C79-8E74-986505343986}" type="slidenum">
              <a:rPr lang="en-US" smtClean="0">
                <a:solidFill>
                  <a:schemeClr val="bg1"/>
                </a:solidFill>
              </a:rPr>
              <a:pPr/>
              <a:t>48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48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Naming Hydrates</a:t>
            </a:r>
          </a:p>
        </p:txBody>
      </p:sp>
      <p:sp>
        <p:nvSpPr>
          <p:cNvPr id="7578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latin typeface="Comic Sans MS" pitchFamily="66" charset="0"/>
              </a:rPr>
              <a:t>Hydrates are named by naming the ionic compound and then using a Greek prefix to indicate the number of water molecules followed by the word hydrate</a:t>
            </a:r>
          </a:p>
          <a:p>
            <a:pPr eaLnBrk="1" hangingPunct="1"/>
            <a:r>
              <a:rPr lang="en-US" sz="3600" dirty="0" smtClean="0">
                <a:latin typeface="Comic Sans MS" pitchFamily="66" charset="0"/>
              </a:rPr>
              <a:t>Example</a:t>
            </a:r>
          </a:p>
          <a:p>
            <a:pPr eaLnBrk="1" hangingPunct="1">
              <a:buFontTx/>
              <a:buNone/>
            </a:pPr>
            <a:r>
              <a:rPr lang="en-US" sz="3600" dirty="0" smtClean="0">
                <a:latin typeface="Comic Sans MS" pitchFamily="66" charset="0"/>
              </a:rPr>
              <a:t>	CuCl</a:t>
            </a:r>
            <a:r>
              <a:rPr lang="en-US" sz="3600" baseline="-25000" dirty="0" smtClean="0">
                <a:latin typeface="Comic Sans MS" pitchFamily="66" charset="0"/>
              </a:rPr>
              <a:t>2</a:t>
            </a:r>
            <a:r>
              <a:rPr lang="en-US" sz="3600" dirty="0" smtClean="0">
                <a:latin typeface="Comic Sans MS" pitchFamily="66" charset="0"/>
              </a:rPr>
              <a:t> 5H</a:t>
            </a:r>
            <a:r>
              <a:rPr lang="en-US" sz="3600" baseline="-25000" dirty="0" smtClean="0">
                <a:latin typeface="Comic Sans MS" pitchFamily="66" charset="0"/>
              </a:rPr>
              <a:t>2</a:t>
            </a:r>
            <a:r>
              <a:rPr lang="en-US" sz="3600" dirty="0" smtClean="0">
                <a:latin typeface="Comic Sans MS" pitchFamily="66" charset="0"/>
              </a:rPr>
              <a:t>0</a:t>
            </a:r>
          </a:p>
          <a:p>
            <a:pPr eaLnBrk="1" hangingPunct="1"/>
            <a:endParaRPr lang="en-US" dirty="0" smtClean="0">
              <a:latin typeface="Comic Sans MS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7577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C8AD26C1-F6E2-472D-97C3-FEFA868C4A9D}" type="slidenum">
              <a:rPr lang="en-US" smtClean="0">
                <a:solidFill>
                  <a:schemeClr val="bg1"/>
                </a:solidFill>
              </a:rPr>
              <a:pPr/>
              <a:t>49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7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3860799"/>
            <a:ext cx="10972800" cy="1578295"/>
          </a:xfrm>
          <a:solidFill>
            <a:schemeClr val="accent1"/>
          </a:solidFill>
        </p:spPr>
        <p:txBody>
          <a:bodyPr/>
          <a:lstStyle/>
          <a:p>
            <a:r>
              <a:rPr lang="en-US" dirty="0" smtClean="0"/>
              <a:t>Amounts of a Substance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394450"/>
            <a:ext cx="8134350" cy="274638"/>
          </a:xfrm>
        </p:spPr>
        <p:txBody>
          <a:bodyPr/>
          <a:lstStyle/>
          <a:p>
            <a:r>
              <a:rPr lang="en-US" dirty="0" smtClean="0"/>
              <a:t>	CP Chemistry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394450"/>
            <a:ext cx="523875" cy="274638"/>
          </a:xfrm>
        </p:spPr>
        <p:txBody>
          <a:bodyPr/>
          <a:lstStyle/>
          <a:p>
            <a:fld id="{5F4C9F40-B079-4B71-A627-7266DFEA7F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34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2" name="Rectangle 4"/>
          <p:cNvSpPr>
            <a:spLocks noGrp="1"/>
          </p:cNvSpPr>
          <p:nvPr>
            <p:ph type="ctrTitle"/>
          </p:nvPr>
        </p:nvSpPr>
        <p:spPr>
          <a:xfrm>
            <a:off x="457200" y="4911725"/>
            <a:ext cx="10363200" cy="6032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Formula Calculations</a:t>
            </a:r>
          </a:p>
        </p:txBody>
      </p:sp>
      <p:sp>
        <p:nvSpPr>
          <p:cNvPr id="76802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347200" y="6019800"/>
            <a:ext cx="2844800" cy="4762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82219D2F-CEC7-47C1-B666-1B7D2BFB9B27}" type="slidenum">
              <a:rPr lang="en-US" smtClean="0">
                <a:solidFill>
                  <a:schemeClr val="bg1"/>
                </a:solidFill>
              </a:rPr>
              <a:pPr/>
              <a:t>50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235700"/>
            <a:ext cx="38608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/>
              <a:t>CDO IB Chemistry SL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7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Types of Formulas</a:t>
            </a:r>
          </a:p>
        </p:txBody>
      </p:sp>
      <p:sp>
        <p:nvSpPr>
          <p:cNvPr id="294915" name="Rectangle 3"/>
          <p:cNvSpPr>
            <a:spLocks noGrp="1"/>
          </p:cNvSpPr>
          <p:nvPr>
            <p:ph idx="1"/>
          </p:nvPr>
        </p:nvSpPr>
        <p:spPr>
          <a:xfrm>
            <a:off x="508000" y="1412875"/>
            <a:ext cx="11176000" cy="43561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4400" dirty="0" smtClean="0">
                <a:latin typeface="Comic Sans MS" pitchFamily="66" charset="0"/>
              </a:rPr>
              <a:t>Empirical formulas give the lowest whole-number ratio of atoms of each element in a compound.</a:t>
            </a:r>
          </a:p>
          <a:p>
            <a:pPr eaLnBrk="1" hangingPunct="1"/>
            <a:r>
              <a:rPr lang="en-US" sz="4400" dirty="0" smtClean="0">
                <a:latin typeface="Comic Sans MS" pitchFamily="66" charset="0"/>
              </a:rPr>
              <a:t>Molecular formulas give the exact number of atoms of each element in a compound.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7782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BA9277E6-82DA-49D0-B5F7-2B756D75B7CF}" type="slidenum">
              <a:rPr lang="en-US" smtClean="0">
                <a:solidFill>
                  <a:schemeClr val="bg1"/>
                </a:solidFill>
              </a:rPr>
              <a:pPr/>
              <a:t>51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90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4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5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Empirical Formula</a:t>
            </a:r>
          </a:p>
        </p:txBody>
      </p:sp>
      <p:sp>
        <p:nvSpPr>
          <p:cNvPr id="78853" name="Rectangle 3"/>
          <p:cNvSpPr>
            <a:spLocks noGrp="1"/>
          </p:cNvSpPr>
          <p:nvPr>
            <p:ph idx="1"/>
          </p:nvPr>
        </p:nvSpPr>
        <p:spPr>
          <a:xfrm>
            <a:off x="508000" y="1412876"/>
            <a:ext cx="11176000" cy="4251325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omic Sans MS" pitchFamily="66" charset="0"/>
              </a:rPr>
              <a:t>Simplest whole number ratio of atoms in the compound</a:t>
            </a:r>
          </a:p>
          <a:p>
            <a:pPr eaLnBrk="1" hangingPunct="1"/>
            <a:r>
              <a:rPr lang="en-US" sz="3600" dirty="0" smtClean="0">
                <a:latin typeface="Comic Sans MS" pitchFamily="66" charset="0"/>
              </a:rPr>
              <a:t>All ionic formulas are empirical</a:t>
            </a:r>
          </a:p>
          <a:p>
            <a:pPr eaLnBrk="1" hangingPunct="1"/>
            <a:r>
              <a:rPr lang="en-US" sz="3600" dirty="0" smtClean="0">
                <a:latin typeface="Comic Sans MS" pitchFamily="66" charset="0"/>
              </a:rPr>
              <a:t>Molecular formulas are either equal to the empirical or a whole number multiple</a:t>
            </a:r>
          </a:p>
          <a:p>
            <a:pPr eaLnBrk="1" hangingPunct="1"/>
            <a:endParaRPr lang="en-US" dirty="0" smtClean="0">
              <a:latin typeface="Comic Sans MS" pitchFamily="66" charset="0"/>
            </a:endParaRPr>
          </a:p>
          <a:p>
            <a:pPr eaLnBrk="1" hangingPunct="1"/>
            <a:endParaRPr lang="en-US" dirty="0" smtClean="0">
              <a:latin typeface="Comic Sans MS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7885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FD16C445-8DB7-4139-9967-646437C10EDA}" type="slidenum">
              <a:rPr lang="en-US" smtClean="0">
                <a:solidFill>
                  <a:schemeClr val="bg1"/>
                </a:solidFill>
              </a:rPr>
              <a:pPr/>
              <a:t>52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73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The composition of compounds</a:t>
            </a:r>
          </a:p>
        </p:txBody>
      </p:sp>
      <p:sp>
        <p:nvSpPr>
          <p:cNvPr id="79877" name="Rectangle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200" dirty="0" smtClean="0">
                <a:latin typeface="Comic Sans MS" pitchFamily="66" charset="0"/>
              </a:rPr>
              <a:t>Mole composition is the number of moles of each of the elements that make up the compound</a:t>
            </a:r>
          </a:p>
          <a:p>
            <a:pPr lvl="1" eaLnBrk="1" hangingPunct="1"/>
            <a:r>
              <a:rPr lang="en-US" sz="3200" dirty="0" smtClean="0">
                <a:latin typeface="Comic Sans MS" pitchFamily="66" charset="0"/>
              </a:rPr>
              <a:t>CO</a:t>
            </a:r>
            <a:r>
              <a:rPr lang="en-US" sz="3200" baseline="-25000" dirty="0" smtClean="0">
                <a:latin typeface="Comic Sans MS" pitchFamily="66" charset="0"/>
              </a:rPr>
              <a:t>2</a:t>
            </a:r>
            <a:r>
              <a:rPr lang="en-US" sz="3200" dirty="0" smtClean="0">
                <a:latin typeface="Comic Sans MS" pitchFamily="66" charset="0"/>
              </a:rPr>
              <a:t> - one mole of C and two moles of O</a:t>
            </a:r>
          </a:p>
          <a:p>
            <a:pPr eaLnBrk="1" hangingPunct="1"/>
            <a:r>
              <a:rPr lang="en-US" sz="3200" dirty="0" smtClean="0">
                <a:latin typeface="Comic Sans MS" pitchFamily="66" charset="0"/>
              </a:rPr>
              <a:t>Mass composition is the mass of each element in the compound</a:t>
            </a:r>
          </a:p>
          <a:p>
            <a:pPr lvl="1" eaLnBrk="1" hangingPunct="1"/>
            <a:r>
              <a:rPr lang="en-US" sz="3200" dirty="0" smtClean="0">
                <a:latin typeface="Comic Sans MS" pitchFamily="66" charset="0"/>
              </a:rPr>
              <a:t>CO</a:t>
            </a:r>
            <a:r>
              <a:rPr lang="en-US" sz="3200" baseline="-25000" dirty="0" smtClean="0">
                <a:latin typeface="Comic Sans MS" pitchFamily="66" charset="0"/>
              </a:rPr>
              <a:t>2</a:t>
            </a:r>
            <a:r>
              <a:rPr lang="en-US" sz="3200" dirty="0" smtClean="0">
                <a:latin typeface="Comic Sans MS" pitchFamily="66" charset="0"/>
              </a:rPr>
              <a:t> - 12.0 g of C and 32.0 g of 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798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A5B929BD-4A29-4F7E-ACA1-DAE62AC54BBE}" type="slidenum">
              <a:rPr lang="en-US" smtClean="0">
                <a:solidFill>
                  <a:schemeClr val="bg1"/>
                </a:solidFill>
              </a:rPr>
              <a:pPr/>
              <a:t>53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67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Percent composition</a:t>
            </a:r>
          </a:p>
        </p:txBody>
      </p:sp>
      <p:sp>
        <p:nvSpPr>
          <p:cNvPr id="8090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omic Sans MS" pitchFamily="66" charset="0"/>
              </a:rPr>
              <a:t>Equation</a:t>
            </a:r>
          </a:p>
          <a:p>
            <a:pPr eaLnBrk="1" hangingPunct="1">
              <a:buFontTx/>
              <a:buNone/>
            </a:pPr>
            <a:r>
              <a:rPr lang="en-US" dirty="0" smtClean="0">
                <a:latin typeface="Comic Sans MS" pitchFamily="66" charset="0"/>
              </a:rPr>
              <a:t>	x(</a:t>
            </a:r>
            <a:r>
              <a:rPr lang="en-US" sz="2800" u="sng" dirty="0" smtClean="0">
                <a:latin typeface="Comic Sans MS" pitchFamily="66" charset="0"/>
              </a:rPr>
              <a:t>Molar Mass of Element A)</a:t>
            </a:r>
            <a:r>
              <a:rPr lang="en-US" dirty="0" smtClean="0">
                <a:latin typeface="Comic Sans MS" pitchFamily="66" charset="0"/>
              </a:rPr>
              <a:t>	x    100   </a:t>
            </a:r>
          </a:p>
          <a:p>
            <a:pPr eaLnBrk="1" hangingPunct="1">
              <a:buFontTx/>
              <a:buNone/>
            </a:pPr>
            <a:r>
              <a:rPr lang="en-US" dirty="0">
                <a:latin typeface="Comic Sans MS" pitchFamily="66" charset="0"/>
              </a:rPr>
              <a:t> </a:t>
            </a:r>
            <a:r>
              <a:rPr lang="en-US" dirty="0" smtClean="0">
                <a:latin typeface="Comic Sans MS" pitchFamily="66" charset="0"/>
              </a:rPr>
              <a:t>          Molar Mass Compound</a:t>
            </a:r>
          </a:p>
          <a:p>
            <a:pPr eaLnBrk="1" hangingPunct="1">
              <a:buFontTx/>
              <a:buNone/>
            </a:pPr>
            <a:endParaRPr lang="en-US" dirty="0" smtClean="0">
              <a:latin typeface="Comic Sans MS" pitchFamily="66" charset="0"/>
            </a:endParaRPr>
          </a:p>
          <a:p>
            <a:pPr eaLnBrk="1" hangingPunct="1"/>
            <a:r>
              <a:rPr lang="en-US" dirty="0" smtClean="0">
                <a:latin typeface="Comic Sans MS" pitchFamily="66" charset="0"/>
              </a:rPr>
              <a:t>Example</a:t>
            </a:r>
          </a:p>
          <a:p>
            <a:pPr eaLnBrk="1" hangingPunct="1">
              <a:buFontTx/>
              <a:buNone/>
            </a:pPr>
            <a:r>
              <a:rPr lang="en-US" dirty="0" smtClean="0">
                <a:latin typeface="Comic Sans MS" pitchFamily="66" charset="0"/>
              </a:rPr>
              <a:t>	Find  the mass % of each element in CH</a:t>
            </a:r>
            <a:r>
              <a:rPr lang="en-US" sz="1900" baseline="-25000" dirty="0" smtClean="0">
                <a:latin typeface="Comic Sans MS" pitchFamily="66" charset="0"/>
              </a:rPr>
              <a:t>2</a:t>
            </a:r>
            <a:r>
              <a:rPr lang="en-US" dirty="0" smtClean="0">
                <a:latin typeface="Comic Sans MS" pitchFamily="66" charset="0"/>
              </a:rPr>
              <a:t>O (formaldehyde)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8089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E12BA18A-0237-4E61-B1A8-BEEE7716A824}" type="slidenum">
              <a:rPr lang="en-US" smtClean="0">
                <a:solidFill>
                  <a:schemeClr val="bg1"/>
                </a:solidFill>
              </a:rPr>
              <a:pPr/>
              <a:t>54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37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n-US" dirty="0" smtClean="0"/>
              <a:t>White Board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the percent  by mass of carbon in CO</a:t>
            </a:r>
            <a:r>
              <a:rPr lang="en-US" baseline="-25000" dirty="0" smtClean="0"/>
              <a:t>2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87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/>
          </p:cNvSpPr>
          <p:nvPr>
            <p:ph type="ctrTitle"/>
          </p:nvPr>
        </p:nvSpPr>
        <p:spPr>
          <a:xfrm>
            <a:off x="533400" y="4937125"/>
            <a:ext cx="10363200" cy="6032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Calculating Formulas</a:t>
            </a:r>
          </a:p>
        </p:txBody>
      </p:sp>
      <p:sp>
        <p:nvSpPr>
          <p:cNvPr id="81922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347200" y="6019800"/>
            <a:ext cx="2844800" cy="4762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1D13717E-E561-4FE7-9928-25EAE26C6E81}" type="slidenum">
              <a:rPr lang="en-US" smtClean="0">
                <a:solidFill>
                  <a:schemeClr val="bg1"/>
                </a:solidFill>
              </a:rPr>
              <a:pPr/>
              <a:t>56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0" y="6286500"/>
            <a:ext cx="38608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/>
              <a:t>CDO IB Chemistry SL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83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9255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latin typeface="Comic Sans MS" pitchFamily="66" charset="0"/>
              </a:rPr>
              <a:t>Determination of Empirical formula</a:t>
            </a:r>
          </a:p>
        </p:txBody>
      </p:sp>
      <p:sp>
        <p:nvSpPr>
          <p:cNvPr id="8294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US" dirty="0" smtClean="0">
              <a:latin typeface="Comic Sans MS" pitchFamily="66" charset="0"/>
            </a:endParaRPr>
          </a:p>
          <a:p>
            <a:pPr lvl="1" eaLnBrk="1" hangingPunct="1"/>
            <a:r>
              <a:rPr lang="en-US" dirty="0" smtClean="0">
                <a:latin typeface="Comic Sans MS" pitchFamily="66" charset="0"/>
              </a:rPr>
              <a:t>Problem Solving Process: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8294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8062A54F-072C-48A1-8831-46C196CA753C}" type="slidenum">
              <a:rPr lang="en-US" smtClean="0">
                <a:solidFill>
                  <a:schemeClr val="bg1"/>
                </a:solidFill>
              </a:rPr>
              <a:pPr/>
              <a:t>57</a:t>
            </a:fld>
            <a:endParaRPr lang="en-US" smtClean="0">
              <a:solidFill>
                <a:schemeClr val="bg1"/>
              </a:solidFill>
            </a:endParaRPr>
          </a:p>
        </p:txBody>
      </p:sp>
      <p:pic>
        <p:nvPicPr>
          <p:cNvPr id="82950" name="Picture 4" descr="03_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78"/>
          <a:stretch>
            <a:fillRect/>
          </a:stretch>
        </p:blipFill>
        <p:spPr bwMode="auto">
          <a:xfrm>
            <a:off x="304800" y="2895600"/>
            <a:ext cx="11887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831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8112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Example</a:t>
            </a:r>
          </a:p>
        </p:txBody>
      </p:sp>
      <p:sp>
        <p:nvSpPr>
          <p:cNvPr id="83973" name="Rectangle 3"/>
          <p:cNvSpPr>
            <a:spLocks noGrp="1"/>
          </p:cNvSpPr>
          <p:nvPr>
            <p:ph type="body" sz="half" idx="1"/>
          </p:nvPr>
        </p:nvSpPr>
        <p:spPr>
          <a:xfrm>
            <a:off x="508000" y="1412875"/>
            <a:ext cx="11176000" cy="10160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Comic Sans MS" pitchFamily="66" charset="0"/>
              </a:rPr>
              <a:t>Example:  A compound contains 63.6% N and 36.4% O, determine the compounds empirical formula</a:t>
            </a:r>
          </a:p>
          <a:p>
            <a:pPr eaLnBrk="1" hangingPunct="1">
              <a:buFontTx/>
              <a:buNone/>
            </a:pPr>
            <a:endParaRPr lang="en-US" sz="2800" dirty="0" smtClean="0">
              <a:latin typeface="Comic Sans MS" pitchFamily="66" charset="0"/>
            </a:endParaRPr>
          </a:p>
        </p:txBody>
      </p:sp>
      <p:sp>
        <p:nvSpPr>
          <p:cNvPr id="8397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950A0EBF-7A2A-4AB3-AFC0-E6A552BC707A}" type="slidenum">
              <a:rPr lang="en-US" smtClean="0">
                <a:solidFill>
                  <a:schemeClr val="bg1"/>
                </a:solidFill>
              </a:rPr>
              <a:pPr/>
              <a:t>58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663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Example</a:t>
            </a:r>
          </a:p>
        </p:txBody>
      </p:sp>
      <p:sp>
        <p:nvSpPr>
          <p:cNvPr id="8499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omic Sans MS" pitchFamily="66" charset="0"/>
              </a:rPr>
              <a:t>Determine the empirical formula for a compound which is 26.6% K, 35.4% Cr, 38.0% O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8499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CCBC039D-A5CB-48F8-997A-78590CB1E082}" type="slidenum">
              <a:rPr lang="en-US" smtClean="0">
                <a:solidFill>
                  <a:schemeClr val="bg1"/>
                </a:solidFill>
              </a:rPr>
              <a:pPr/>
              <a:t>59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2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What is a mole?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An amount of substance that contains the same number of particles as 12 g of C-12</a:t>
            </a:r>
          </a:p>
          <a:p>
            <a:r>
              <a:rPr lang="en-US" sz="2800" dirty="0" smtClean="0"/>
              <a:t>Analogy</a:t>
            </a:r>
          </a:p>
          <a:p>
            <a:pPr lvl="1"/>
            <a:r>
              <a:rPr lang="en-US" sz="2800" dirty="0" smtClean="0"/>
              <a:t>A dozen is 12</a:t>
            </a:r>
          </a:p>
          <a:p>
            <a:pPr lvl="1"/>
            <a:r>
              <a:rPr lang="en-US" sz="2800" dirty="0" smtClean="0"/>
              <a:t>A ream is 500</a:t>
            </a:r>
          </a:p>
          <a:p>
            <a:pPr lvl="1"/>
            <a:r>
              <a:rPr lang="en-US" sz="2800" dirty="0" smtClean="0"/>
              <a:t>A mole is 6.02 x 10 </a:t>
            </a:r>
            <a:r>
              <a:rPr lang="en-US" sz="2800" baseline="30000" dirty="0" smtClean="0"/>
              <a:t>23</a:t>
            </a:r>
            <a:endParaRPr lang="en-US" sz="2800" baseline="30000" dirty="0"/>
          </a:p>
        </p:txBody>
      </p:sp>
    </p:spTree>
    <p:extLst>
      <p:ext uri="{BB962C8B-B14F-4D97-AF65-F5344CB8AC3E}">
        <p14:creationId xmlns:p14="http://schemas.microsoft.com/office/powerpoint/2010/main" val="344774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White Board Practice</a:t>
            </a:r>
          </a:p>
        </p:txBody>
      </p:sp>
      <p:sp>
        <p:nvSpPr>
          <p:cNvPr id="8602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omic Sans MS" pitchFamily="66" charset="0"/>
              </a:rPr>
              <a:t>What is the empirical formula of a compound which is 26.4% N, 5.66% H and 67.9 % C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8601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184B501D-1169-4819-B544-D32AFFE40678}" type="slidenum">
              <a:rPr lang="en-US" smtClean="0">
                <a:solidFill>
                  <a:schemeClr val="bg1"/>
                </a:solidFill>
              </a:rPr>
              <a:pPr/>
              <a:t>60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86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Molecular formula</a:t>
            </a:r>
          </a:p>
        </p:txBody>
      </p:sp>
      <p:sp>
        <p:nvSpPr>
          <p:cNvPr id="87045" name="Rectangle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latin typeface="Comic Sans MS" pitchFamily="66" charset="0"/>
              </a:rPr>
              <a:t>The actual number of each atom in a formula unit</a:t>
            </a:r>
          </a:p>
          <a:p>
            <a:pPr eaLnBrk="1" hangingPunct="1"/>
            <a:r>
              <a:rPr lang="en-US" sz="3600" dirty="0" smtClean="0">
                <a:latin typeface="Comic Sans MS" pitchFamily="66" charset="0"/>
              </a:rPr>
              <a:t>Consider acetylene and benzene</a:t>
            </a:r>
          </a:p>
          <a:p>
            <a:pPr lvl="1" eaLnBrk="1" hangingPunct="1"/>
            <a:r>
              <a:rPr lang="en-US" sz="3600" dirty="0" smtClean="0">
                <a:latin typeface="Comic Sans MS" pitchFamily="66" charset="0"/>
              </a:rPr>
              <a:t>both have the empirical formula CH</a:t>
            </a:r>
          </a:p>
          <a:p>
            <a:pPr lvl="1" eaLnBrk="1" hangingPunct="1"/>
            <a:r>
              <a:rPr lang="en-US" sz="3600" dirty="0" smtClean="0">
                <a:latin typeface="Comic Sans MS" pitchFamily="66" charset="0"/>
              </a:rPr>
              <a:t>acetylene is actually C</a:t>
            </a:r>
            <a:r>
              <a:rPr lang="en-US" sz="3600" baseline="-25000" dirty="0" smtClean="0">
                <a:latin typeface="Comic Sans MS" pitchFamily="66" charset="0"/>
              </a:rPr>
              <a:t>2</a:t>
            </a:r>
            <a:r>
              <a:rPr lang="en-US" sz="3600" dirty="0" smtClean="0">
                <a:latin typeface="Comic Sans MS" pitchFamily="66" charset="0"/>
              </a:rPr>
              <a:t>H</a:t>
            </a:r>
            <a:r>
              <a:rPr lang="en-US" sz="3600" baseline="-25000" dirty="0" smtClean="0">
                <a:latin typeface="Comic Sans MS" pitchFamily="66" charset="0"/>
              </a:rPr>
              <a:t>2</a:t>
            </a:r>
            <a:endParaRPr lang="en-US" sz="3600" dirty="0" smtClean="0">
              <a:latin typeface="Comic Sans MS" pitchFamily="66" charset="0"/>
            </a:endParaRPr>
          </a:p>
          <a:p>
            <a:pPr lvl="1" eaLnBrk="1" hangingPunct="1"/>
            <a:r>
              <a:rPr lang="en-US" sz="3600" dirty="0" smtClean="0">
                <a:latin typeface="Comic Sans MS" pitchFamily="66" charset="0"/>
              </a:rPr>
              <a:t>benzene is actually C</a:t>
            </a:r>
            <a:r>
              <a:rPr lang="en-US" sz="3600" baseline="-25000" dirty="0" smtClean="0">
                <a:latin typeface="Comic Sans MS" pitchFamily="66" charset="0"/>
              </a:rPr>
              <a:t>6</a:t>
            </a:r>
            <a:r>
              <a:rPr lang="en-US" sz="3600" dirty="0" smtClean="0">
                <a:latin typeface="Comic Sans MS" pitchFamily="66" charset="0"/>
              </a:rPr>
              <a:t>H</a:t>
            </a:r>
            <a:r>
              <a:rPr lang="en-US" sz="3600" baseline="-25000" dirty="0" smtClean="0">
                <a:latin typeface="Comic Sans MS" pitchFamily="66" charset="0"/>
              </a:rPr>
              <a:t>6</a:t>
            </a:r>
            <a:endParaRPr lang="en-US" sz="3600" dirty="0" smtClean="0">
              <a:latin typeface="Comic Sans MS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8704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B2A79F2B-10B7-49E1-A832-0C2D05B83BD6}" type="slidenum">
              <a:rPr lang="en-US" smtClean="0">
                <a:solidFill>
                  <a:schemeClr val="bg1"/>
                </a:solidFill>
              </a:rPr>
              <a:pPr/>
              <a:t>61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56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785812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dirty="0" smtClean="0">
                <a:latin typeface="Comic Sans MS" pitchFamily="66" charset="0"/>
              </a:rPr>
              <a:t/>
            </a:r>
            <a:br>
              <a:rPr lang="en-US" sz="4000" dirty="0" smtClean="0">
                <a:latin typeface="Comic Sans MS" pitchFamily="66" charset="0"/>
              </a:rPr>
            </a:br>
            <a:r>
              <a:rPr lang="en-US" sz="4000" dirty="0" smtClean="0">
                <a:latin typeface="Comic Sans MS" pitchFamily="66" charset="0"/>
              </a:rPr>
              <a:t>Molecular Formula from Empirical </a:t>
            </a:r>
            <a:br>
              <a:rPr lang="en-US" sz="4000" dirty="0" smtClean="0">
                <a:latin typeface="Comic Sans MS" pitchFamily="66" charset="0"/>
              </a:rPr>
            </a:br>
            <a:endParaRPr lang="en-US" sz="4000" dirty="0" smtClean="0">
              <a:latin typeface="Comic Sans MS" pitchFamily="66" charset="0"/>
            </a:endParaRPr>
          </a:p>
        </p:txBody>
      </p:sp>
      <p:sp>
        <p:nvSpPr>
          <p:cNvPr id="88069" name="Rectangle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latin typeface="Comic Sans MS" pitchFamily="66" charset="0"/>
              </a:rPr>
              <a:t>Molecular formula must be integral multiple of empirical formula </a:t>
            </a:r>
          </a:p>
          <a:p>
            <a:pPr eaLnBrk="1" hangingPunct="1"/>
            <a:r>
              <a:rPr lang="en-US" sz="3600" dirty="0" smtClean="0">
                <a:latin typeface="Comic Sans MS" pitchFamily="66" charset="0"/>
              </a:rPr>
              <a:t>Therefore the mass of the molecular formula must be the same integral multiple of the mass of the empirical formula.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8806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D3B07147-75F2-4AC6-B95F-E5FFE8DDB6AC}" type="slidenum">
              <a:rPr lang="en-US" smtClean="0">
                <a:solidFill>
                  <a:schemeClr val="bg1"/>
                </a:solidFill>
              </a:rPr>
              <a:pPr/>
              <a:t>62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42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Example</a:t>
            </a:r>
          </a:p>
        </p:txBody>
      </p:sp>
      <p:sp>
        <p:nvSpPr>
          <p:cNvPr id="89093" name="Rectangle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200" dirty="0" smtClean="0">
                <a:latin typeface="Comic Sans MS" pitchFamily="66" charset="0"/>
              </a:rPr>
              <a:t>A compound has the following composition </a:t>
            </a:r>
          </a:p>
          <a:p>
            <a:pPr eaLnBrk="1" hangingPunct="1">
              <a:buFontTx/>
              <a:buNone/>
            </a:pPr>
            <a:r>
              <a:rPr lang="en-US" sz="3200" dirty="0" smtClean="0">
                <a:latin typeface="Comic Sans MS" pitchFamily="66" charset="0"/>
              </a:rPr>
              <a:t>	20.0% C,  2.2 % H, 77.8 % Cl.  The molar mass of the compound is 545 g/mol.  What is the molecular formula of the compound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8909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1FC38655-C12A-4F4D-B586-93F61A4EA051}" type="slidenum">
              <a:rPr lang="en-US" smtClean="0">
                <a:solidFill>
                  <a:schemeClr val="bg1"/>
                </a:solidFill>
              </a:rPr>
              <a:pPr/>
              <a:t>63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54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0325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White Board Practice</a:t>
            </a:r>
          </a:p>
        </p:txBody>
      </p:sp>
      <p:sp>
        <p:nvSpPr>
          <p:cNvPr id="90117" name="Rectangle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latin typeface="Comic Sans MS" pitchFamily="66" charset="0"/>
              </a:rPr>
              <a:t>A compound is composed f 1.65 g N and 3.78 g S, its molar mass is 184 g/</a:t>
            </a:r>
            <a:r>
              <a:rPr lang="en-US" sz="3600" dirty="0" err="1" smtClean="0">
                <a:latin typeface="Comic Sans MS" pitchFamily="66" charset="0"/>
              </a:rPr>
              <a:t>mol</a:t>
            </a:r>
            <a:r>
              <a:rPr lang="en-US" sz="3600" dirty="0" smtClean="0">
                <a:latin typeface="Comic Sans MS" pitchFamily="66" charset="0"/>
              </a:rPr>
              <a:t>, what is the molecular formula?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9011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67C1E27D-AC57-4441-8447-99F887E67097}" type="slidenum">
              <a:rPr lang="en-US" smtClean="0">
                <a:solidFill>
                  <a:schemeClr val="bg1"/>
                </a:solidFill>
              </a:rPr>
              <a:pPr/>
              <a:t>64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7604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Avogadro’s Number</a:t>
            </a:r>
          </a:p>
        </p:txBody>
      </p:sp>
      <p:sp>
        <p:nvSpPr>
          <p:cNvPr id="204803" name="Rectangle 3"/>
          <p:cNvSpPr>
            <a:spLocks noGrp="1"/>
          </p:cNvSpPr>
          <p:nvPr>
            <p:ph type="body" sz="half" idx="1"/>
          </p:nvPr>
        </p:nvSpPr>
        <p:spPr>
          <a:xfrm>
            <a:off x="618067" y="1752601"/>
            <a:ext cx="5477933" cy="4279899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latin typeface="Comic Sans MS" pitchFamily="66" charset="0"/>
              </a:rPr>
              <a:t>6.02 x 10</a:t>
            </a:r>
            <a:r>
              <a:rPr lang="en-US" sz="3600" baseline="30000" dirty="0" smtClean="0">
                <a:latin typeface="Comic Sans MS" pitchFamily="66" charset="0"/>
              </a:rPr>
              <a:t>23 </a:t>
            </a:r>
            <a:r>
              <a:rPr lang="en-US" sz="3600" dirty="0" smtClean="0">
                <a:latin typeface="Comic Sans MS" pitchFamily="66" charset="0"/>
              </a:rPr>
              <a:t>(L)</a:t>
            </a:r>
          </a:p>
          <a:p>
            <a:pPr eaLnBrk="1" hangingPunct="1"/>
            <a:r>
              <a:rPr lang="en-US" sz="3600" dirty="0" smtClean="0">
                <a:latin typeface="Comic Sans MS" pitchFamily="66" charset="0"/>
              </a:rPr>
              <a:t>Example: Determine the number of atoms in 12 g of </a:t>
            </a:r>
            <a:r>
              <a:rPr lang="en-US" sz="3600" smtClean="0">
                <a:latin typeface="Comic Sans MS" pitchFamily="66" charset="0"/>
              </a:rPr>
              <a:t>C-12 if </a:t>
            </a:r>
            <a:r>
              <a:rPr lang="en-US" sz="3600" dirty="0" smtClean="0">
                <a:latin typeface="Comic Sans MS" pitchFamily="66" charset="0"/>
              </a:rPr>
              <a:t>the mass of 1 atom of C -12 is 1.99252 x 10 </a:t>
            </a:r>
            <a:r>
              <a:rPr lang="en-US" sz="3600" baseline="30000" dirty="0" smtClean="0">
                <a:latin typeface="Comic Sans MS" pitchFamily="66" charset="0"/>
              </a:rPr>
              <a:t>-23 </a:t>
            </a:r>
            <a:r>
              <a:rPr lang="en-US" sz="3600" dirty="0" smtClean="0">
                <a:latin typeface="Comic Sans MS" pitchFamily="66" charset="0"/>
              </a:rPr>
              <a:t>g.</a:t>
            </a:r>
          </a:p>
        </p:txBody>
      </p:sp>
      <p:pic>
        <p:nvPicPr>
          <p:cNvPr id="37894" name="Picture 4" descr="03_0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098" y="1412875"/>
            <a:ext cx="4696602" cy="4848225"/>
          </a:xfrm>
        </p:spPr>
      </p:pic>
      <p:sp>
        <p:nvSpPr>
          <p:cNvPr id="3789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A3B59386-8F6E-4D7E-A7C7-13C04FD3F11A}" type="slidenum">
              <a:rPr lang="en-US" smtClean="0">
                <a:solidFill>
                  <a:schemeClr val="bg1"/>
                </a:solidFill>
              </a:rPr>
              <a:pPr/>
              <a:t>7</a:t>
            </a:fld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5003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773112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Molar Mass (</a:t>
            </a:r>
            <a:r>
              <a:rPr lang="en-US" dirty="0" err="1" smtClean="0">
                <a:latin typeface="Comic Sans MS" pitchFamily="66" charset="0"/>
              </a:rPr>
              <a:t>M</a:t>
            </a:r>
            <a:r>
              <a:rPr lang="en-US" baseline="-25000" dirty="0" err="1" smtClean="0">
                <a:latin typeface="Comic Sans MS" pitchFamily="66" charset="0"/>
              </a:rPr>
              <a:t>r</a:t>
            </a:r>
            <a:r>
              <a:rPr lang="en-US" dirty="0" smtClean="0">
                <a:latin typeface="Comic Sans MS" pitchFamily="66" charset="0"/>
              </a:rPr>
              <a:t>)</a:t>
            </a:r>
          </a:p>
        </p:txBody>
      </p:sp>
      <p:sp>
        <p:nvSpPr>
          <p:cNvPr id="206851" name="Rectangle 3"/>
          <p:cNvSpPr>
            <a:spLocks noGrp="1"/>
          </p:cNvSpPr>
          <p:nvPr>
            <p:ph idx="1"/>
          </p:nvPr>
        </p:nvSpPr>
        <p:spPr>
          <a:xfrm>
            <a:off x="508000" y="1412876"/>
            <a:ext cx="11176000" cy="2968625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smtClean="0">
                <a:latin typeface="Comic Sans MS" pitchFamily="66" charset="0"/>
              </a:rPr>
              <a:t>By definition, </a:t>
            </a:r>
            <a:r>
              <a:rPr lang="en-US" sz="3200" dirty="0" err="1" smtClean="0">
                <a:latin typeface="Comic Sans MS" pitchFamily="66" charset="0"/>
              </a:rPr>
              <a:t>M</a:t>
            </a:r>
            <a:r>
              <a:rPr lang="en-US" sz="3200" baseline="-25000" dirty="0" err="1" smtClean="0">
                <a:latin typeface="Comic Sans MS" pitchFamily="66" charset="0"/>
              </a:rPr>
              <a:t>r</a:t>
            </a:r>
            <a:r>
              <a:rPr lang="en-US" sz="3200" dirty="0" smtClean="0">
                <a:latin typeface="Comic Sans MS" pitchFamily="66" charset="0"/>
              </a:rPr>
              <a:t> is the mass of 1 </a:t>
            </a:r>
            <a:r>
              <a:rPr lang="en-US" sz="3200" dirty="0" err="1" smtClean="0">
                <a:latin typeface="Comic Sans MS" pitchFamily="66" charset="0"/>
              </a:rPr>
              <a:t>mol</a:t>
            </a:r>
            <a:r>
              <a:rPr lang="en-US" sz="3200" dirty="0" smtClean="0">
                <a:latin typeface="Comic Sans MS" pitchFamily="66" charset="0"/>
              </a:rPr>
              <a:t> of a substance (i.e., g/</a:t>
            </a:r>
            <a:r>
              <a:rPr lang="en-US" sz="3200" dirty="0" err="1" smtClean="0">
                <a:latin typeface="Comic Sans MS" pitchFamily="66" charset="0"/>
              </a:rPr>
              <a:t>mol</a:t>
            </a:r>
            <a:r>
              <a:rPr lang="en-US" sz="3200" dirty="0" smtClean="0">
                <a:latin typeface="Comic Sans MS" pitchFamily="66" charset="0"/>
              </a:rPr>
              <a:t>).</a:t>
            </a:r>
          </a:p>
          <a:p>
            <a:pPr lvl="1" eaLnBrk="1" hangingPunct="1"/>
            <a:r>
              <a:rPr lang="en-US" sz="3200" dirty="0" smtClean="0">
                <a:latin typeface="Comic Sans MS" pitchFamily="66" charset="0"/>
              </a:rPr>
              <a:t>The molar mass of an element is the average mass for the element that we find on the periodic table.</a:t>
            </a:r>
          </a:p>
          <a:p>
            <a:pPr lvl="1" eaLnBrk="1" hangingPunct="1"/>
            <a:r>
              <a:rPr lang="en-US" sz="3200" dirty="0" smtClean="0">
                <a:latin typeface="Comic Sans MS" pitchFamily="66" charset="0"/>
              </a:rPr>
              <a:t>The </a:t>
            </a:r>
            <a:r>
              <a:rPr lang="en-US" sz="3200" dirty="0" err="1" smtClean="0">
                <a:latin typeface="Comic Sans MS" pitchFamily="66" charset="0"/>
              </a:rPr>
              <a:t>M</a:t>
            </a:r>
            <a:r>
              <a:rPr lang="en-US" sz="3200" baseline="-25000" dirty="0" err="1" smtClean="0">
                <a:latin typeface="Comic Sans MS" pitchFamily="66" charset="0"/>
              </a:rPr>
              <a:t>r</a:t>
            </a:r>
            <a:r>
              <a:rPr lang="en-US" sz="3200" dirty="0" smtClean="0">
                <a:latin typeface="Comic Sans MS" pitchFamily="66" charset="0"/>
              </a:rPr>
              <a:t> of a compound is the sum of each of the relative molecular mass of each element multiplied by the number of the atoms in the formula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3891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DC04AE5C-3AC5-4D27-BA12-FE1A0491FB03}" type="slidenum">
              <a:rPr lang="en-US" smtClean="0">
                <a:solidFill>
                  <a:schemeClr val="bg1"/>
                </a:solidFill>
              </a:rPr>
              <a:pPr/>
              <a:t>8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03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6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1" grpId="0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Comic Sans MS" pitchFamily="66" charset="0"/>
              </a:rPr>
              <a:t>Example: Calculating Molar Mass</a:t>
            </a:r>
          </a:p>
        </p:txBody>
      </p:sp>
      <p:sp>
        <p:nvSpPr>
          <p:cNvPr id="39941" name="Rectangle 3"/>
          <p:cNvSpPr>
            <a:spLocks noGrp="1"/>
          </p:cNvSpPr>
          <p:nvPr>
            <p:ph idx="1"/>
          </p:nvPr>
        </p:nvSpPr>
        <p:spPr>
          <a:xfrm>
            <a:off x="508000" y="1412875"/>
            <a:ext cx="11176000" cy="5049838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dirty="0" smtClean="0">
                <a:latin typeface="Comic Sans MS" pitchFamily="66" charset="0"/>
              </a:rPr>
              <a:t>Calculate the molar mass for each of the following elements/compound:</a:t>
            </a:r>
          </a:p>
          <a:p>
            <a:pPr marL="990600" lvl="1" indent="-530225" eaLnBrk="1" hangingPunct="1">
              <a:buFont typeface="Wingdings" pitchFamily="2" charset="2"/>
              <a:buAutoNum type="arabicPeriod"/>
            </a:pPr>
            <a:r>
              <a:rPr lang="en-US" sz="2400" dirty="0" smtClean="0">
                <a:latin typeface="Comic Sans MS" pitchFamily="66" charset="0"/>
              </a:rPr>
              <a:t>CO</a:t>
            </a:r>
            <a:r>
              <a:rPr lang="en-US" sz="2400" baseline="-25000" dirty="0" smtClean="0">
                <a:latin typeface="Comic Sans MS" pitchFamily="66" charset="0"/>
              </a:rPr>
              <a:t>2</a:t>
            </a:r>
          </a:p>
          <a:p>
            <a:pPr marL="990600" lvl="1" indent="-530225" eaLnBrk="1" hangingPunct="1">
              <a:buFont typeface="Wingdings" pitchFamily="2" charset="2"/>
              <a:buAutoNum type="arabicPeriod"/>
            </a:pPr>
            <a:endParaRPr lang="en-US" sz="2400" baseline="-25000" dirty="0" smtClean="0">
              <a:latin typeface="Comic Sans MS" pitchFamily="66" charset="0"/>
            </a:endParaRPr>
          </a:p>
          <a:p>
            <a:pPr marL="990600" lvl="1" indent="-530225" eaLnBrk="1" hangingPunct="1">
              <a:buFont typeface="Wingdings" pitchFamily="2" charset="2"/>
              <a:buAutoNum type="arabicPeriod"/>
            </a:pPr>
            <a:r>
              <a:rPr lang="en-US" sz="2400" dirty="0" smtClean="0">
                <a:latin typeface="Comic Sans MS" pitchFamily="66" charset="0"/>
              </a:rPr>
              <a:t>H</a:t>
            </a:r>
            <a:r>
              <a:rPr lang="en-US" sz="2400" baseline="-25000" dirty="0" smtClean="0">
                <a:latin typeface="Comic Sans MS" pitchFamily="66" charset="0"/>
              </a:rPr>
              <a:t>2</a:t>
            </a:r>
            <a:r>
              <a:rPr lang="en-US" sz="2400" dirty="0" smtClean="0">
                <a:latin typeface="Comic Sans MS" pitchFamily="66" charset="0"/>
              </a:rPr>
              <a:t>SO</a:t>
            </a:r>
            <a:r>
              <a:rPr lang="en-US" sz="2400" baseline="-25000" dirty="0" smtClean="0">
                <a:latin typeface="Comic Sans MS" pitchFamily="66" charset="0"/>
              </a:rPr>
              <a:t>4</a:t>
            </a:r>
          </a:p>
          <a:p>
            <a:pPr marL="990600" lvl="1" indent="-530225" eaLnBrk="1" hangingPunct="1">
              <a:buFont typeface="Wingdings" pitchFamily="2" charset="2"/>
              <a:buAutoNum type="arabicPeriod"/>
            </a:pPr>
            <a:endParaRPr lang="en-US" sz="2400" dirty="0" smtClean="0">
              <a:latin typeface="Comic Sans MS" pitchFamily="66" charset="0"/>
            </a:endParaRPr>
          </a:p>
          <a:p>
            <a:pPr marL="990600" lvl="1" indent="-530225" eaLnBrk="1" hangingPunct="1">
              <a:buFont typeface="Wingdings" pitchFamily="2" charset="2"/>
              <a:buAutoNum type="arabicPeriod"/>
            </a:pPr>
            <a:r>
              <a:rPr lang="en-US" sz="2400" dirty="0" smtClean="0">
                <a:latin typeface="Comic Sans MS" pitchFamily="66" charset="0"/>
              </a:rPr>
              <a:t>S</a:t>
            </a:r>
          </a:p>
          <a:p>
            <a:pPr marL="990600" lvl="1" indent="-530225" eaLnBrk="1" hangingPunct="1">
              <a:buFont typeface="Wingdings" pitchFamily="2" charset="2"/>
              <a:buAutoNum type="arabicPeriod"/>
            </a:pPr>
            <a:endParaRPr lang="en-US" sz="2400" dirty="0" smtClean="0">
              <a:latin typeface="Comic Sans MS" pitchFamily="66" charset="0"/>
            </a:endParaRPr>
          </a:p>
          <a:p>
            <a:pPr marL="990600" lvl="1" indent="-530225" eaLnBrk="1" hangingPunct="1">
              <a:buFont typeface="Wingdings" pitchFamily="2" charset="2"/>
              <a:buAutoNum type="arabicPeriod"/>
            </a:pPr>
            <a:r>
              <a:rPr lang="en-US" sz="2400" dirty="0" err="1" smtClean="0">
                <a:latin typeface="Comic Sans MS" pitchFamily="66" charset="0"/>
              </a:rPr>
              <a:t>Ca</a:t>
            </a:r>
            <a:r>
              <a:rPr lang="en-US" sz="2400" dirty="0" smtClean="0">
                <a:latin typeface="Comic Sans MS" pitchFamily="66" charset="0"/>
              </a:rPr>
              <a:t>(C</a:t>
            </a:r>
            <a:r>
              <a:rPr lang="en-US" sz="2400" baseline="-25000" dirty="0" smtClean="0">
                <a:latin typeface="Comic Sans MS" pitchFamily="66" charset="0"/>
              </a:rPr>
              <a:t>2</a:t>
            </a:r>
            <a:r>
              <a:rPr lang="en-US" sz="2400" dirty="0" smtClean="0">
                <a:latin typeface="Comic Sans MS" pitchFamily="66" charset="0"/>
              </a:rPr>
              <a:t>H</a:t>
            </a:r>
            <a:r>
              <a:rPr lang="en-US" sz="2400" baseline="-25000" dirty="0" smtClean="0">
                <a:latin typeface="Comic Sans MS" pitchFamily="66" charset="0"/>
              </a:rPr>
              <a:t>3</a:t>
            </a:r>
            <a:r>
              <a:rPr lang="en-US" sz="2400" dirty="0" smtClean="0">
                <a:latin typeface="Comic Sans MS" pitchFamily="66" charset="0"/>
              </a:rPr>
              <a:t>O</a:t>
            </a:r>
            <a:r>
              <a:rPr lang="en-US" sz="2400" baseline="-25000" dirty="0" smtClean="0">
                <a:latin typeface="Comic Sans MS" pitchFamily="66" charset="0"/>
              </a:rPr>
              <a:t>2</a:t>
            </a:r>
            <a:r>
              <a:rPr lang="en-US" sz="2400" dirty="0" smtClean="0">
                <a:latin typeface="Comic Sans MS" pitchFamily="66" charset="0"/>
              </a:rPr>
              <a:t>)</a:t>
            </a:r>
            <a:r>
              <a:rPr lang="en-US" sz="2400" baseline="-25000" dirty="0" smtClean="0">
                <a:latin typeface="Comic Sans MS" pitchFamily="66" charset="0"/>
              </a:rPr>
              <a:t>2</a:t>
            </a:r>
          </a:p>
          <a:p>
            <a:pPr marL="990600" lvl="1" indent="-530225" eaLnBrk="1" hangingPunct="1">
              <a:buFont typeface="Wingdings" pitchFamily="2" charset="2"/>
              <a:buNone/>
            </a:pPr>
            <a:endParaRPr lang="en-US" dirty="0" smtClean="0">
              <a:latin typeface="Comic Sans MS" pitchFamily="66" charset="0"/>
            </a:endParaRPr>
          </a:p>
          <a:p>
            <a:pPr marL="990600" lvl="1" indent="-530225" eaLnBrk="1" hangingPunct="1">
              <a:buFont typeface="Wingdings" pitchFamily="2" charset="2"/>
              <a:buAutoNum type="arabicPeriod"/>
            </a:pPr>
            <a:endParaRPr lang="en-US" dirty="0" smtClean="0">
              <a:latin typeface="Comic Sans MS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CDO IB Chemistry SL</a:t>
            </a:r>
            <a:endParaRPr lang="en-US"/>
          </a:p>
        </p:txBody>
      </p:sp>
      <p:sp>
        <p:nvSpPr>
          <p:cNvPr id="399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fld id="{6EAC54FF-33A8-404A-B0FA-82C51203AC51}" type="slidenum">
              <a:rPr lang="en-US" smtClean="0">
                <a:solidFill>
                  <a:schemeClr val="bg1"/>
                </a:solidFill>
              </a:rPr>
              <a:pPr/>
              <a:t>9</a:t>
            </a:fld>
            <a:endParaRPr lang="en-US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30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cademic Science 16x9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AcademicScience">
      <a:dk1>
        <a:srgbClr val="000000"/>
      </a:dk1>
      <a:lt1>
        <a:sysClr val="window" lastClr="FFFFFF"/>
      </a:lt1>
      <a:dk2>
        <a:srgbClr val="1B1B1B"/>
      </a:dk2>
      <a:lt2>
        <a:srgbClr val="E5E8E8"/>
      </a:lt2>
      <a:accent1>
        <a:srgbClr val="00B0EA"/>
      </a:accent1>
      <a:accent2>
        <a:srgbClr val="45AE22"/>
      </a:accent2>
      <a:accent3>
        <a:srgbClr val="FFFF00"/>
      </a:accent3>
      <a:accent4>
        <a:srgbClr val="F2760D"/>
      </a:accent4>
      <a:accent5>
        <a:srgbClr val="BB2B35"/>
      </a:accent5>
      <a:accent6>
        <a:srgbClr val="6C3CA2"/>
      </a:accent6>
      <a:hlink>
        <a:srgbClr val="00B0EA"/>
      </a:hlink>
      <a:folHlink>
        <a:srgbClr val="969696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cademicScience">
      <a:dk1>
        <a:srgbClr val="000000"/>
      </a:dk1>
      <a:lt1>
        <a:sysClr val="window" lastClr="FFFFFF"/>
      </a:lt1>
      <a:dk2>
        <a:srgbClr val="1B1B1B"/>
      </a:dk2>
      <a:lt2>
        <a:srgbClr val="E5E8E8"/>
      </a:lt2>
      <a:accent1>
        <a:srgbClr val="00B0EA"/>
      </a:accent1>
      <a:accent2>
        <a:srgbClr val="45AE22"/>
      </a:accent2>
      <a:accent3>
        <a:srgbClr val="FFFF00"/>
      </a:accent3>
      <a:accent4>
        <a:srgbClr val="F2760D"/>
      </a:accent4>
      <a:accent5>
        <a:srgbClr val="BB2B35"/>
      </a:accent5>
      <a:accent6>
        <a:srgbClr val="6C3CA2"/>
      </a:accent6>
      <a:hlink>
        <a:srgbClr val="00B0EA"/>
      </a:hlink>
      <a:folHlink>
        <a:srgbClr val="969696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57FBB9D-AA08-4C32-8A71-9F02C5E4D8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2023</Words>
  <Application>Microsoft Office PowerPoint</Application>
  <PresentationFormat>Custom</PresentationFormat>
  <Paragraphs>443</Paragraphs>
  <Slides>64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6" baseType="lpstr">
      <vt:lpstr>Academic Science 16x9</vt:lpstr>
      <vt:lpstr>Document</vt:lpstr>
      <vt:lpstr>Unit 2  Intro to Quantitative Chemistry</vt:lpstr>
      <vt:lpstr>PERIODIC TABLE </vt:lpstr>
      <vt:lpstr>ELEMENTS ON THE PERIODIC TABLE</vt:lpstr>
      <vt:lpstr>A. Metallic Character</vt:lpstr>
      <vt:lpstr>Amounts of a Substance</vt:lpstr>
      <vt:lpstr>What is a mole?</vt:lpstr>
      <vt:lpstr>Avogadro’s Number</vt:lpstr>
      <vt:lpstr>Molar Mass (Mr)</vt:lpstr>
      <vt:lpstr>Example: Calculating Molar Mass</vt:lpstr>
      <vt:lpstr>White Board Practice</vt:lpstr>
      <vt:lpstr>Using Moles</vt:lpstr>
      <vt:lpstr>Converting to Determine number of Particles</vt:lpstr>
      <vt:lpstr>Examples: Using Avogadro’s Number</vt:lpstr>
      <vt:lpstr>Converting Between Mass and Moles</vt:lpstr>
      <vt:lpstr>Example: Using Moles in Calculations – Molar Mass</vt:lpstr>
      <vt:lpstr>White Board Practice</vt:lpstr>
      <vt:lpstr>Mole Relationships</vt:lpstr>
      <vt:lpstr>Molecules and Chemical Formulas</vt:lpstr>
      <vt:lpstr>Molecules</vt:lpstr>
      <vt:lpstr>Molecular Elements and Allotropes</vt:lpstr>
      <vt:lpstr>Diatomic Molecules</vt:lpstr>
      <vt:lpstr>Molecules and Molecular Compounds</vt:lpstr>
      <vt:lpstr>Formulas</vt:lpstr>
      <vt:lpstr>Formulas, con’t</vt:lpstr>
      <vt:lpstr>Ions</vt:lpstr>
      <vt:lpstr>How charged species arise</vt:lpstr>
      <vt:lpstr>Common Monatomic Ions</vt:lpstr>
      <vt:lpstr>Common Variable Charge Cations</vt:lpstr>
      <vt:lpstr>Ionic Bonds</vt:lpstr>
      <vt:lpstr>Writing Formulas</vt:lpstr>
      <vt:lpstr>Examples: Writing the Formula for Ionic Compounds</vt:lpstr>
      <vt:lpstr>Polyatomic ions</vt:lpstr>
      <vt:lpstr>Polyatomic Ions to Memorize</vt:lpstr>
      <vt:lpstr>Types of Ionic Compounds</vt:lpstr>
      <vt:lpstr>Properties of Ionic Compounds</vt:lpstr>
      <vt:lpstr>Properties cont.</vt:lpstr>
      <vt:lpstr>Binary Compound Nomenclature</vt:lpstr>
      <vt:lpstr>Ionic Nomenclature</vt:lpstr>
      <vt:lpstr>Examples Formula to Name</vt:lpstr>
      <vt:lpstr>Example Name to Formula</vt:lpstr>
      <vt:lpstr>White Board Practice</vt:lpstr>
      <vt:lpstr>Binary Molecular Nomenclature</vt:lpstr>
      <vt:lpstr>Nonmetals + nonmetals</vt:lpstr>
      <vt:lpstr>Greek prefixes</vt:lpstr>
      <vt:lpstr>Examples</vt:lpstr>
      <vt:lpstr>Acids</vt:lpstr>
      <vt:lpstr>Oxyacids</vt:lpstr>
      <vt:lpstr>Hydrates</vt:lpstr>
      <vt:lpstr>Naming Hydrates</vt:lpstr>
      <vt:lpstr>Formula Calculations</vt:lpstr>
      <vt:lpstr>Types of Formulas</vt:lpstr>
      <vt:lpstr>Empirical Formula</vt:lpstr>
      <vt:lpstr>The composition of compounds</vt:lpstr>
      <vt:lpstr>Percent composition</vt:lpstr>
      <vt:lpstr>White Board Practice</vt:lpstr>
      <vt:lpstr>Calculating Formulas</vt:lpstr>
      <vt:lpstr>Determination of Empirical formula</vt:lpstr>
      <vt:lpstr>Example</vt:lpstr>
      <vt:lpstr>Example</vt:lpstr>
      <vt:lpstr>White Board Practice</vt:lpstr>
      <vt:lpstr>Molecular formula</vt:lpstr>
      <vt:lpstr> Molecular Formula from Empirical  </vt:lpstr>
      <vt:lpstr>Example</vt:lpstr>
      <vt:lpstr>White Board Practice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2014-09-22T21:05:42Z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TC029023899991</vt:lpwstr>
  </property>
</Properties>
</file>